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714" r:id="rId4"/>
  </p:sldMasterIdLst>
  <p:notesMasterIdLst>
    <p:notesMasterId r:id="rId25"/>
  </p:notesMasterIdLst>
  <p:sldIdLst>
    <p:sldId id="315" r:id="rId5"/>
    <p:sldId id="266" r:id="rId6"/>
    <p:sldId id="338" r:id="rId7"/>
    <p:sldId id="336" r:id="rId8"/>
    <p:sldId id="339" r:id="rId9"/>
    <p:sldId id="321" r:id="rId10"/>
    <p:sldId id="322" r:id="rId11"/>
    <p:sldId id="337" r:id="rId12"/>
    <p:sldId id="334" r:id="rId13"/>
    <p:sldId id="340" r:id="rId14"/>
    <p:sldId id="318" r:id="rId15"/>
    <p:sldId id="319" r:id="rId16"/>
    <p:sldId id="324" r:id="rId17"/>
    <p:sldId id="327" r:id="rId18"/>
    <p:sldId id="328" r:id="rId19"/>
    <p:sldId id="294" r:id="rId20"/>
    <p:sldId id="331" r:id="rId21"/>
    <p:sldId id="332" r:id="rId22"/>
    <p:sldId id="333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FCE981-23BA-4C57-BA8A-9D62B8169C39}">
          <p14:sldIdLst>
            <p14:sldId id="315"/>
            <p14:sldId id="266"/>
            <p14:sldId id="338"/>
            <p14:sldId id="336"/>
            <p14:sldId id="339"/>
            <p14:sldId id="321"/>
            <p14:sldId id="322"/>
            <p14:sldId id="337"/>
          </p14:sldIdLst>
        </p14:section>
        <p14:section name="Non Lenders" id="{04D25527-045D-4CF1-9555-EF3C196AC8C0}">
          <p14:sldIdLst>
            <p14:sldId id="334"/>
            <p14:sldId id="340"/>
          </p14:sldIdLst>
        </p14:section>
        <p14:section name="New Additions" id="{D8EB6BE3-6535-DC44-B142-ED95C241B477}">
          <p14:sldIdLst>
            <p14:sldId id="318"/>
            <p14:sldId id="319"/>
          </p14:sldIdLst>
        </p14:section>
        <p14:section name="Lenders" id="{1EDFF1F1-7505-4EB4-9CA2-E0652A973F8E}">
          <p14:sldIdLst>
            <p14:sldId id="324"/>
            <p14:sldId id="327"/>
            <p14:sldId id="328"/>
            <p14:sldId id="294"/>
            <p14:sldId id="331"/>
            <p14:sldId id="332"/>
            <p14:sldId id="333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2EB1C5"/>
    <a:srgbClr val="5D2884"/>
    <a:srgbClr val="381850"/>
    <a:srgbClr val="3E1B59"/>
    <a:srgbClr val="34164A"/>
    <a:srgbClr val="E9F4E7"/>
    <a:srgbClr val="005828"/>
    <a:srgbClr val="000000"/>
    <a:srgbClr val="DBE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1EA89-9F14-4E9E-9F7D-1073B7A133E5}" v="11" dt="2022-05-23T22:52:48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94648"/>
  </p:normalViewPr>
  <p:slideViewPr>
    <p:cSldViewPr snapToGrid="0">
      <p:cViewPr varScale="1">
        <p:scale>
          <a:sx n="71" d="100"/>
          <a:sy n="71" d="100"/>
        </p:scale>
        <p:origin x="4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ohanchen\Downloads\SME+Finance+Forum+-+Member+Pulse+Survey+2022+Q1_April+26%252C+2022_05.06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ohanchen\Downloads\SME+Finance+Forum+-+Member+Pulse+Survey+2022+Q1_April+26%252C+2022_05.0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ohanchen\Downloads\SME+Finance+Forum+-+Member+Pulse+Survey+2022+Q1_April+26%252C+2022_05.0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371574\AppData\Local\Microsoft\Windows\INetCache\Content.Outlook\RTNA0ONR\Digitaliz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ohanchen\Downloads\SME+Finance+Forum+-+Member+Pulse+Survey+2022+Q1_April+26%252C+2022_05.0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Sheet11!$M$4</c:f>
              <c:strCache>
                <c:ptCount val="1"/>
                <c:pt idx="0">
                  <c:v>2021 Q2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Sheet11!$L$5:$L$11</c:f>
              <c:strCache>
                <c:ptCount val="7"/>
                <c:pt idx="0">
                  <c:v>East Asia &amp; Pacific</c:v>
                </c:pt>
                <c:pt idx="1">
                  <c:v>Europe &amp; Central Asia</c:v>
                </c:pt>
                <c:pt idx="2">
                  <c:v>Latin America &amp; Caribbean</c:v>
                </c:pt>
                <c:pt idx="3">
                  <c:v>Middle East &amp; North Africa</c:v>
                </c:pt>
                <c:pt idx="4">
                  <c:v>North America</c:v>
                </c:pt>
                <c:pt idx="5">
                  <c:v>South Asia</c:v>
                </c:pt>
                <c:pt idx="6">
                  <c:v>Sub-Saharan Africa</c:v>
                </c:pt>
              </c:strCache>
            </c:strRef>
          </c:cat>
          <c:val>
            <c:numRef>
              <c:f>Sheet11!$M$5:$M$11</c:f>
              <c:numCache>
                <c:formatCode>0%</c:formatCode>
                <c:ptCount val="7"/>
                <c:pt idx="0">
                  <c:v>0.16</c:v>
                </c:pt>
                <c:pt idx="1">
                  <c:v>0.25</c:v>
                </c:pt>
                <c:pt idx="2">
                  <c:v>0.09</c:v>
                </c:pt>
                <c:pt idx="3">
                  <c:v>0.13</c:v>
                </c:pt>
                <c:pt idx="4">
                  <c:v>0.1</c:v>
                </c:pt>
                <c:pt idx="5">
                  <c:v>0.09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1-BD4A-AA62-5B6FC71C8211}"/>
            </c:ext>
          </c:extLst>
        </c:ser>
        <c:ser>
          <c:idx val="1"/>
          <c:order val="1"/>
          <c:tx>
            <c:strRef>
              <c:f>Sheet11!$N$4</c:f>
              <c:strCache>
                <c:ptCount val="1"/>
                <c:pt idx="0">
                  <c:v>2022 Q1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Sheet11!$L$5:$L$11</c:f>
              <c:strCache>
                <c:ptCount val="7"/>
                <c:pt idx="0">
                  <c:v>East Asia &amp; Pacific</c:v>
                </c:pt>
                <c:pt idx="1">
                  <c:v>Europe &amp; Central Asia</c:v>
                </c:pt>
                <c:pt idx="2">
                  <c:v>Latin America &amp; Caribbean</c:v>
                </c:pt>
                <c:pt idx="3">
                  <c:v>Middle East &amp; North Africa</c:v>
                </c:pt>
                <c:pt idx="4">
                  <c:v>North America</c:v>
                </c:pt>
                <c:pt idx="5">
                  <c:v>South Asia</c:v>
                </c:pt>
                <c:pt idx="6">
                  <c:v>Sub-Saharan Africa</c:v>
                </c:pt>
              </c:strCache>
            </c:strRef>
          </c:cat>
          <c:val>
            <c:numRef>
              <c:f>Sheet11!$N$5:$N$11</c:f>
              <c:numCache>
                <c:formatCode>0%</c:formatCode>
                <c:ptCount val="7"/>
                <c:pt idx="0">
                  <c:v>0.23</c:v>
                </c:pt>
                <c:pt idx="1">
                  <c:v>0.22</c:v>
                </c:pt>
                <c:pt idx="2">
                  <c:v>7.0000000000000007E-2</c:v>
                </c:pt>
                <c:pt idx="3">
                  <c:v>0.13</c:v>
                </c:pt>
                <c:pt idx="4">
                  <c:v>0.08</c:v>
                </c:pt>
                <c:pt idx="5">
                  <c:v>0.06</c:v>
                </c:pt>
                <c:pt idx="6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1-BD4A-AA62-5B6FC71C8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3958815"/>
        <c:axId val="283960463"/>
      </c:barChart>
      <c:catAx>
        <c:axId val="28395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960463"/>
        <c:crosses val="autoZero"/>
        <c:auto val="1"/>
        <c:lblAlgn val="ctr"/>
        <c:lblOffset val="100"/>
        <c:noMultiLvlLbl val="0"/>
      </c:catAx>
      <c:valAx>
        <c:axId val="28396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958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Sheet2!$E$3:$E$8</c:f>
              <c:strCache>
                <c:ptCount val="6"/>
                <c:pt idx="0">
                  <c:v>&gt; 100%</c:v>
                </c:pt>
                <c:pt idx="1">
                  <c:v>100%</c:v>
                </c:pt>
                <c:pt idx="2">
                  <c:v>75 - 100%</c:v>
                </c:pt>
                <c:pt idx="3">
                  <c:v>50 - 75%</c:v>
                </c:pt>
                <c:pt idx="4">
                  <c:v>≤ 50%</c:v>
                </c:pt>
                <c:pt idx="5">
                  <c:v>Others/Did not respond</c:v>
                </c:pt>
              </c:strCache>
            </c:strRef>
          </c:cat>
          <c:val>
            <c:numRef>
              <c:f>Sheet2!$F$3:$F$8</c:f>
              <c:numCache>
                <c:formatCode>General</c:formatCode>
                <c:ptCount val="6"/>
                <c:pt idx="0">
                  <c:v>56</c:v>
                </c:pt>
                <c:pt idx="1">
                  <c:v>28</c:v>
                </c:pt>
                <c:pt idx="2">
                  <c:v>25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3D-E944-9C97-F1EECD984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40901552"/>
        <c:axId val="324840128"/>
      </c:barChart>
      <c:catAx>
        <c:axId val="340901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>
                    <a:effectLst/>
                  </a:rPr>
                  <a:t>Level of operations as % of the pre-crisis levels</a:t>
                </a:r>
                <a:endParaRPr lang="en-US" sz="10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840128"/>
        <c:crosses val="autoZero"/>
        <c:auto val="1"/>
        <c:lblAlgn val="ctr"/>
        <c:lblOffset val="100"/>
        <c:noMultiLvlLbl val="0"/>
      </c:catAx>
      <c:valAx>
        <c:axId val="32484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>
                    <a:effectLst/>
                  </a:rPr>
                  <a:t>Number of respondents</a:t>
                </a:r>
                <a:endParaRPr lang="en-US" sz="10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90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C9-AF41-B58D-0216EAD4805A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C9-AF41-B58D-0216EAD4805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5C9-AF41-B58D-0216EAD4805A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5C9-AF41-B58D-0216EAD4805A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5C9-AF41-B58D-0216EAD4805A}"/>
              </c:ext>
            </c:extLst>
          </c:dPt>
          <c:dLbls>
            <c:dLbl>
              <c:idx val="0"/>
              <c:layout>
                <c:manualLayout>
                  <c:x val="2.5955305100864526E-2"/>
                  <c:y val="8.6603670010467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C9-AF41-B58D-0216EAD4805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5C9-AF41-B58D-0216EAD4805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5C9-AF41-B58D-0216EAD4805A}"/>
                </c:ext>
              </c:extLst>
            </c:dLbl>
            <c:dLbl>
              <c:idx val="3"/>
              <c:layout>
                <c:manualLayout>
                  <c:x val="-6.3947078280044187E-2"/>
                  <c:y val="6.21118012422360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C9-AF41-B58D-0216EAD4805A}"/>
                </c:ext>
              </c:extLst>
            </c:dLbl>
            <c:dLbl>
              <c:idx val="4"/>
              <c:layout>
                <c:manualLayout>
                  <c:x val="0.1323042998897464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C9-AF41-B58D-0216EAD4805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Sheet4!$C$2:$C$6</c:f>
              <c:strCache>
                <c:ptCount val="5"/>
                <c:pt idx="0">
                  <c:v>Very Significant</c:v>
                </c:pt>
                <c:pt idx="1">
                  <c:v>Significant</c:v>
                </c:pt>
                <c:pt idx="2">
                  <c:v>Minor</c:v>
                </c:pt>
                <c:pt idx="3">
                  <c:v>Not at all</c:v>
                </c:pt>
                <c:pt idx="4">
                  <c:v>Others/Did not respond</c:v>
                </c:pt>
              </c:strCache>
            </c:strRef>
          </c:cat>
          <c:val>
            <c:numRef>
              <c:f>Sheet4!$D$2:$D$6</c:f>
              <c:numCache>
                <c:formatCode>General</c:formatCode>
                <c:ptCount val="5"/>
                <c:pt idx="0">
                  <c:v>25</c:v>
                </c:pt>
                <c:pt idx="1">
                  <c:v>57</c:v>
                </c:pt>
                <c:pt idx="2">
                  <c:v>29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C9-AF41-B58D-0216EAD4805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EB1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Sheet9!$D$4:$D$9</c:f>
              <c:strCache>
                <c:ptCount val="6"/>
                <c:pt idx="0">
                  <c:v>&gt; 100%</c:v>
                </c:pt>
                <c:pt idx="1">
                  <c:v>100%</c:v>
                </c:pt>
                <c:pt idx="2">
                  <c:v>75 - 100%</c:v>
                </c:pt>
                <c:pt idx="3">
                  <c:v>50 - 75%</c:v>
                </c:pt>
                <c:pt idx="4">
                  <c:v>≤ 50%</c:v>
                </c:pt>
                <c:pt idx="5">
                  <c:v>Others/Did not respond</c:v>
                </c:pt>
              </c:strCache>
            </c:strRef>
          </c:cat>
          <c:val>
            <c:numRef>
              <c:f>Sheet9!$E$4:$E$9</c:f>
              <c:numCache>
                <c:formatCode>General</c:formatCode>
                <c:ptCount val="6"/>
                <c:pt idx="0">
                  <c:v>17</c:v>
                </c:pt>
                <c:pt idx="1">
                  <c:v>25</c:v>
                </c:pt>
                <c:pt idx="2">
                  <c:v>27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E-0C4A-933C-D7A4AECAA4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2933344"/>
        <c:axId val="322614048"/>
      </c:barChart>
      <c:catAx>
        <c:axId val="322933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i="0" u="none" strike="noStrike" baseline="0" dirty="0">
                    <a:effectLst/>
                  </a:rPr>
                  <a:t>Loan collection level as % of pre-crisis levels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6203484642378638"/>
              <c:y val="0.911066257726980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614048"/>
        <c:crosses val="autoZero"/>
        <c:auto val="1"/>
        <c:lblAlgn val="ctr"/>
        <c:lblOffset val="100"/>
        <c:noMultiLvlLbl val="0"/>
      </c:catAx>
      <c:valAx>
        <c:axId val="32261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93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EB1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Sheet10!$D$3:$D$8</c:f>
              <c:strCache>
                <c:ptCount val="6"/>
                <c:pt idx="0">
                  <c:v>&gt; 100%</c:v>
                </c:pt>
                <c:pt idx="1">
                  <c:v>100%</c:v>
                </c:pt>
                <c:pt idx="2">
                  <c:v>75 - 100%</c:v>
                </c:pt>
                <c:pt idx="3">
                  <c:v>50 - 75%</c:v>
                </c:pt>
                <c:pt idx="4">
                  <c:v>≤ 50%</c:v>
                </c:pt>
                <c:pt idx="5">
                  <c:v>Others/Did not respond</c:v>
                </c:pt>
              </c:strCache>
            </c:strRef>
          </c:cat>
          <c:val>
            <c:numRef>
              <c:f>Sheet10!$E$3:$E$8</c:f>
              <c:numCache>
                <c:formatCode>General</c:formatCode>
                <c:ptCount val="6"/>
                <c:pt idx="0">
                  <c:v>39</c:v>
                </c:pt>
                <c:pt idx="1">
                  <c:v>16</c:v>
                </c:pt>
                <c:pt idx="2">
                  <c:v>16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4-3D4D-BA4D-7A8B5F0A3A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01316543"/>
        <c:axId val="2100795119"/>
      </c:barChart>
      <c:catAx>
        <c:axId val="21013165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i="0" u="none" strike="noStrike" baseline="0" dirty="0">
                    <a:effectLst/>
                  </a:rPr>
                  <a:t>Loan disbursement level as % of pre-crisis levels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795119"/>
        <c:crosses val="autoZero"/>
        <c:auto val="1"/>
        <c:lblAlgn val="ctr"/>
        <c:lblOffset val="100"/>
        <c:noMultiLvlLbl val="0"/>
      </c:catAx>
      <c:valAx>
        <c:axId val="210079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316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EB1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Sheet10!$O$3:$O$10</c:f>
              <c:strCache>
                <c:ptCount val="8"/>
                <c:pt idx="0">
                  <c:v>Funding available is too short-term</c:v>
                </c:pt>
                <c:pt idx="1">
                  <c:v>Increased deposits</c:v>
                </c:pt>
                <c:pt idx="2">
                  <c:v>Reduced lending operations</c:v>
                </c:pt>
                <c:pt idx="3">
                  <c:v>Funding not available from the market</c:v>
                </c:pt>
                <c:pt idx="4">
                  <c:v>Deterioration in portfolio risk profile</c:v>
                </c:pt>
                <c:pt idx="5">
                  <c:v>Liquidity support directed to SMEs from government or regulator</c:v>
                </c:pt>
                <c:pt idx="6">
                  <c:v>Cost of funds/interest rates increased</c:v>
                </c:pt>
                <c:pt idx="7">
                  <c:v>No decline</c:v>
                </c:pt>
              </c:strCache>
            </c:strRef>
          </c:cat>
          <c:val>
            <c:numRef>
              <c:f>Sheet10!$P$3:$P$10</c:f>
              <c:numCache>
                <c:formatCode>General</c:formatCode>
                <c:ptCount val="8"/>
                <c:pt idx="0">
                  <c:v>7</c:v>
                </c:pt>
                <c:pt idx="1">
                  <c:v>10</c:v>
                </c:pt>
                <c:pt idx="2">
                  <c:v>13</c:v>
                </c:pt>
                <c:pt idx="3">
                  <c:v>13</c:v>
                </c:pt>
                <c:pt idx="4">
                  <c:v>16</c:v>
                </c:pt>
                <c:pt idx="5">
                  <c:v>18</c:v>
                </c:pt>
                <c:pt idx="6">
                  <c:v>19</c:v>
                </c:pt>
                <c:pt idx="7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C-7848-9208-D8EFCF6C3D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24048335"/>
        <c:axId val="2124049983"/>
      </c:barChart>
      <c:catAx>
        <c:axId val="212404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049983"/>
        <c:crosses val="autoZero"/>
        <c:auto val="1"/>
        <c:lblAlgn val="ctr"/>
        <c:lblOffset val="100"/>
        <c:noMultiLvlLbl val="0"/>
      </c:catAx>
      <c:valAx>
        <c:axId val="212404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04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EB1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Sheet10!$X$4:$X$9</c:f>
              <c:strCache>
                <c:ptCount val="6"/>
                <c:pt idx="0">
                  <c:v>Others, please specify</c:v>
                </c:pt>
                <c:pt idx="1">
                  <c:v>Decline in wholesale funding</c:v>
                </c:pt>
                <c:pt idx="2">
                  <c:v>Decline in customer deposits</c:v>
                </c:pt>
                <c:pt idx="3">
                  <c:v>Increase in provisioning and collection expenses</c:v>
                </c:pt>
                <c:pt idx="4">
                  <c:v>Decline/delay in loan collections</c:v>
                </c:pt>
                <c:pt idx="5">
                  <c:v>N/A (no liquidity pressure)</c:v>
                </c:pt>
              </c:strCache>
            </c:strRef>
          </c:cat>
          <c:val>
            <c:numRef>
              <c:f>Sheet10!$Y$4:$Y$9</c:f>
              <c:numCache>
                <c:formatCode>General</c:formatCode>
                <c:ptCount val="6"/>
                <c:pt idx="0">
                  <c:v>4</c:v>
                </c:pt>
                <c:pt idx="1">
                  <c:v>13</c:v>
                </c:pt>
                <c:pt idx="2">
                  <c:v>15</c:v>
                </c:pt>
                <c:pt idx="3">
                  <c:v>27</c:v>
                </c:pt>
                <c:pt idx="4">
                  <c:v>33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1-5748-89D0-48469580C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01134383"/>
        <c:axId val="658351392"/>
      </c:barChart>
      <c:catAx>
        <c:axId val="2101134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351392"/>
        <c:crosses val="autoZero"/>
        <c:auto val="1"/>
        <c:lblAlgn val="ctr"/>
        <c:lblOffset val="100"/>
        <c:noMultiLvlLbl val="0"/>
      </c:catAx>
      <c:valAx>
        <c:axId val="658351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134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202780216613"/>
          <c:y val="4.7984190524324476E-2"/>
          <c:w val="0.83679721978338706"/>
          <c:h val="0.498370154169917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EB1C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Sheet12!$C$4:$C$9</c:f>
              <c:strCache>
                <c:ptCount val="6"/>
                <c:pt idx="0">
                  <c:v>Others/Did not respond</c:v>
                </c:pt>
                <c:pt idx="1">
                  <c:v>≤ 50%</c:v>
                </c:pt>
                <c:pt idx="2">
                  <c:v>25 - 50%</c:v>
                </c:pt>
                <c:pt idx="3">
                  <c:v>50 - 75%</c:v>
                </c:pt>
                <c:pt idx="4">
                  <c:v>75 - 100%</c:v>
                </c:pt>
                <c:pt idx="5">
                  <c:v>100%</c:v>
                </c:pt>
              </c:strCache>
            </c:strRef>
          </c:cat>
          <c:val>
            <c:numRef>
              <c:f>Sheet12!$D$4:$D$9</c:f>
              <c:numCache>
                <c:formatCode>General</c:formatCode>
                <c:ptCount val="6"/>
                <c:pt idx="0">
                  <c:v>10</c:v>
                </c:pt>
                <c:pt idx="1">
                  <c:v>44</c:v>
                </c:pt>
                <c:pt idx="2">
                  <c:v>16</c:v>
                </c:pt>
                <c:pt idx="3">
                  <c:v>5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8-ED41-AAC2-720F21C8338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9231840"/>
        <c:axId val="99602192"/>
      </c:barChart>
      <c:catAx>
        <c:axId val="99231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i="0" u="none" strike="noStrike" baseline="0" dirty="0">
                    <a:effectLst/>
                  </a:rPr>
                  <a:t>Portfolio supported by credit guarantees (% of total)</a:t>
                </a:r>
                <a:endParaRPr lang="en-US" sz="1100" b="0" dirty="0"/>
              </a:p>
            </c:rich>
          </c:tx>
          <c:layout>
            <c:manualLayout>
              <c:xMode val="edge"/>
              <c:yMode val="edge"/>
              <c:x val="0.27950919866481266"/>
              <c:y val="0.67616334381688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02192"/>
        <c:crosses val="autoZero"/>
        <c:auto val="1"/>
        <c:lblAlgn val="ctr"/>
        <c:lblOffset val="100"/>
        <c:noMultiLvlLbl val="0"/>
      </c:catAx>
      <c:valAx>
        <c:axId val="9960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dirty="0"/>
                  <a:t>Number of respondents</a:t>
                </a:r>
              </a:p>
            </c:rich>
          </c:tx>
          <c:layout>
            <c:manualLayout>
              <c:xMode val="edge"/>
              <c:yMode val="edge"/>
              <c:x val="3.5521665520653063E-2"/>
              <c:y val="0.173600737398829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3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54D-B24A-870F-E659CE3C78F1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54D-B24A-870F-E659CE3C78F1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54D-B24A-870F-E659CE3C78F1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54D-B24A-870F-E659CE3C78F1}"/>
              </c:ext>
            </c:extLst>
          </c:dPt>
          <c:dLbls>
            <c:dLbl>
              <c:idx val="3"/>
              <c:layout>
                <c:manualLayout>
                  <c:x val="4.0648024545399487E-2"/>
                  <c:y val="1.09574669097441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4D-B24A-870F-E659CE3C78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385D8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Sheet9!$M$3:$M$6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Others/Did not respond</c:v>
                </c:pt>
                <c:pt idx="3">
                  <c:v>N/A (none were available)</c:v>
                </c:pt>
              </c:strCache>
            </c:strRef>
          </c:cat>
          <c:val>
            <c:numRef>
              <c:f>Sheet9!$N$3:$N$6</c:f>
              <c:numCache>
                <c:formatCode>General</c:formatCode>
                <c:ptCount val="4"/>
                <c:pt idx="0">
                  <c:v>36</c:v>
                </c:pt>
                <c:pt idx="1">
                  <c:v>29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4D-B24A-870F-E659CE3C78F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19-804E-B93F-E8E28816173B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19-804E-B93F-E8E28816173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19-804E-B93F-E8E28816173B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919-804E-B93F-E8E28816173B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919-804E-B93F-E8E2881617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spc="0" baseline="0">
                    <a:solidFill>
                      <a:srgbClr val="385D8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Sheet9!$X$3:$X$7</c:f>
              <c:strCache>
                <c:ptCount val="5"/>
                <c:pt idx="0">
                  <c:v>Yes, more than today</c:v>
                </c:pt>
                <c:pt idx="1">
                  <c:v>Yes, at the same level as today</c:v>
                </c:pt>
                <c:pt idx="2">
                  <c:v>Yes, less than today</c:v>
                </c:pt>
                <c:pt idx="3">
                  <c:v>No</c:v>
                </c:pt>
                <c:pt idx="4">
                  <c:v>Others/Did not respond</c:v>
                </c:pt>
              </c:strCache>
            </c:strRef>
          </c:cat>
          <c:val>
            <c:numRef>
              <c:f>Sheet9!$Y$3:$Y$7</c:f>
              <c:numCache>
                <c:formatCode>General</c:formatCode>
                <c:ptCount val="5"/>
                <c:pt idx="0">
                  <c:v>31</c:v>
                </c:pt>
                <c:pt idx="1">
                  <c:v>15</c:v>
                </c:pt>
                <c:pt idx="2">
                  <c:v>6</c:v>
                </c:pt>
                <c:pt idx="3">
                  <c:v>22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19-804E-B93F-E8E28816173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Sheet10!$P$90</c:f>
              <c:strCache>
                <c:ptCount val="1"/>
                <c:pt idx="0">
                  <c:v>2021 Q1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Sheet10!$O$91:$O$94</c:f>
              <c:strCache>
                <c:ptCount val="4"/>
                <c:pt idx="0">
                  <c:v>Bank/Financial Institution</c:v>
                </c:pt>
                <c:pt idx="1">
                  <c:v>FinTech Company</c:v>
                </c:pt>
                <c:pt idx="2">
                  <c:v>Development Bank</c:v>
                </c:pt>
                <c:pt idx="3">
                  <c:v>Other</c:v>
                </c:pt>
              </c:strCache>
            </c:strRef>
          </c:cat>
          <c:val>
            <c:numRef>
              <c:f>Sheet10!$P$91:$P$94</c:f>
              <c:numCache>
                <c:formatCode>0%</c:formatCode>
                <c:ptCount val="4"/>
                <c:pt idx="0">
                  <c:v>0.51</c:v>
                </c:pt>
                <c:pt idx="1">
                  <c:v>0.27</c:v>
                </c:pt>
                <c:pt idx="2">
                  <c:v>0.1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3-3D49-96A9-AC06D26D9BBF}"/>
            </c:ext>
          </c:extLst>
        </c:ser>
        <c:ser>
          <c:idx val="1"/>
          <c:order val="1"/>
          <c:tx>
            <c:strRef>
              <c:f>Sheet10!$Q$90</c:f>
              <c:strCache>
                <c:ptCount val="1"/>
                <c:pt idx="0">
                  <c:v>2022 Q2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Sheet10!$O$91:$O$94</c:f>
              <c:strCache>
                <c:ptCount val="4"/>
                <c:pt idx="0">
                  <c:v>Bank/Financial Institution</c:v>
                </c:pt>
                <c:pt idx="1">
                  <c:v>FinTech Company</c:v>
                </c:pt>
                <c:pt idx="2">
                  <c:v>Development Bank</c:v>
                </c:pt>
                <c:pt idx="3">
                  <c:v>Other</c:v>
                </c:pt>
              </c:strCache>
            </c:strRef>
          </c:cat>
          <c:val>
            <c:numRef>
              <c:f>Sheet10!$Q$91:$Q$94</c:f>
              <c:numCache>
                <c:formatCode>0%</c:formatCode>
                <c:ptCount val="4"/>
                <c:pt idx="0">
                  <c:v>0.54</c:v>
                </c:pt>
                <c:pt idx="1">
                  <c:v>0.2</c:v>
                </c:pt>
                <c:pt idx="2">
                  <c:v>0.1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53-3D49-96A9-AC06D26D9B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328399"/>
        <c:axId val="264330047"/>
      </c:barChart>
      <c:catAx>
        <c:axId val="264328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330047"/>
        <c:crosses val="autoZero"/>
        <c:auto val="1"/>
        <c:lblAlgn val="ctr"/>
        <c:lblOffset val="100"/>
        <c:noMultiLvlLbl val="0"/>
      </c:catAx>
      <c:valAx>
        <c:axId val="26433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328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EB1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Sheet6!$B$40:$B$50</c:f>
              <c:strCache>
                <c:ptCount val="11"/>
                <c:pt idx="0">
                  <c:v>Operational Challenges (e.g. restrictions in credit officer movements)</c:v>
                </c:pt>
                <c:pt idx="1">
                  <c:v>Higher Repayment Risk due to Recent Moratorium or Policy Intervention Difficulty in Assessing</c:v>
                </c:pt>
                <c:pt idx="2">
                  <c:v>Cross-border Trade Impediments</c:v>
                </c:pt>
                <c:pt idx="3">
                  <c:v>Higher Costs of Collection</c:v>
                </c:pt>
                <c:pt idx="4">
                  <c:v>Provisioning Expenses (erosion of profitability and capital)</c:v>
                </c:pt>
                <c:pt idx="5">
                  <c:v>Creditworthiness due to lack of Reliable Data on Business Lower Quality and Availability of Collateral</c:v>
                </c:pt>
                <c:pt idx="6">
                  <c:v>Tighter Credit Criteria</c:v>
                </c:pt>
                <c:pt idx="7">
                  <c:v>Lock-down Deteriorated Financial Positions of MSMEs</c:v>
                </c:pt>
                <c:pt idx="8">
                  <c:v>Higher Foreign Exchange Costs</c:v>
                </c:pt>
                <c:pt idx="9">
                  <c:v>Lack of Funding / Higher Cost of Funding</c:v>
                </c:pt>
                <c:pt idx="10">
                  <c:v>Riskier Businesses due to Economic Outlook</c:v>
                </c:pt>
              </c:strCache>
            </c:strRef>
          </c:cat>
          <c:val>
            <c:numRef>
              <c:f>Sheet6!$C$40:$C$50</c:f>
              <c:numCache>
                <c:formatCode>General</c:formatCode>
                <c:ptCount val="11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15</c:v>
                </c:pt>
                <c:pt idx="5">
                  <c:v>16</c:v>
                </c:pt>
                <c:pt idx="6">
                  <c:v>18</c:v>
                </c:pt>
                <c:pt idx="7">
                  <c:v>19</c:v>
                </c:pt>
                <c:pt idx="8">
                  <c:v>21</c:v>
                </c:pt>
                <c:pt idx="9">
                  <c:v>34</c:v>
                </c:pt>
                <c:pt idx="1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2-A441-BFD0-1CCB3F1739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31578751"/>
        <c:axId val="2131556143"/>
      </c:barChart>
      <c:catAx>
        <c:axId val="2131578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556143"/>
        <c:crosses val="autoZero"/>
        <c:auto val="1"/>
        <c:lblAlgn val="ctr"/>
        <c:lblOffset val="100"/>
        <c:noMultiLvlLbl val="0"/>
      </c:catAx>
      <c:valAx>
        <c:axId val="2131556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578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A7-C543-9624-E57540385997}"/>
              </c:ext>
            </c:extLst>
          </c:dPt>
          <c:dPt>
            <c:idx val="1"/>
            <c:bubble3D val="0"/>
            <c:spPr>
              <a:solidFill>
                <a:schemeClr val="accent5">
                  <a:shade val="7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A7-C543-9624-E57540385997}"/>
              </c:ext>
            </c:extLst>
          </c:dPt>
          <c:dPt>
            <c:idx val="2"/>
            <c:bubble3D val="0"/>
            <c:spPr>
              <a:solidFill>
                <a:schemeClr val="accent5">
                  <a:shade val="9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A7-C543-9624-E57540385997}"/>
              </c:ext>
            </c:extLst>
          </c:dPt>
          <c:dPt>
            <c:idx val="3"/>
            <c:bubble3D val="0"/>
            <c:spPr>
              <a:solidFill>
                <a:schemeClr val="accent5">
                  <a:tint val="9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6A7-C543-9624-E57540385997}"/>
              </c:ext>
            </c:extLst>
          </c:dPt>
          <c:dPt>
            <c:idx val="4"/>
            <c:bubble3D val="0"/>
            <c:spPr>
              <a:solidFill>
                <a:schemeClr val="accent5">
                  <a:tint val="7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6A7-C543-9624-E57540385997}"/>
              </c:ext>
            </c:extLst>
          </c:dPt>
          <c:dPt>
            <c:idx val="5"/>
            <c:bubble3D val="0"/>
            <c:spPr>
              <a:solidFill>
                <a:schemeClr val="accent5">
                  <a:tint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6A7-C543-9624-E57540385997}"/>
              </c:ext>
            </c:extLst>
          </c:dPt>
          <c:dLbls>
            <c:dLbl>
              <c:idx val="2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324503249561"/>
                      <c:h val="0.155969529563127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6A7-C543-9624-E57540385997}"/>
                </c:ext>
              </c:extLst>
            </c:dLbl>
            <c:dLbl>
              <c:idx val="5"/>
              <c:layout>
                <c:manualLayout>
                  <c:x val="8.108108108108100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A7-C543-9624-E575403859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rgbClr val="385D8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Sheet6!$C$56:$C$61</c:f>
              <c:strCache>
                <c:ptCount val="6"/>
                <c:pt idx="0">
                  <c:v>Significant increase</c:v>
                </c:pt>
                <c:pt idx="1">
                  <c:v>Minor increase</c:v>
                </c:pt>
                <c:pt idx="2">
                  <c:v>Stable/Recovered</c:v>
                </c:pt>
                <c:pt idx="3">
                  <c:v>Minor decrease</c:v>
                </c:pt>
                <c:pt idx="4">
                  <c:v>Significant decrease</c:v>
                </c:pt>
                <c:pt idx="5">
                  <c:v>Others/Did not respond</c:v>
                </c:pt>
              </c:strCache>
            </c:strRef>
          </c:cat>
          <c:val>
            <c:numRef>
              <c:f>Sheet6!$D$56:$D$61</c:f>
              <c:numCache>
                <c:formatCode>General</c:formatCode>
                <c:ptCount val="6"/>
                <c:pt idx="0">
                  <c:v>23</c:v>
                </c:pt>
                <c:pt idx="1">
                  <c:v>14</c:v>
                </c:pt>
                <c:pt idx="2">
                  <c:v>25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6A7-C543-9624-E5754038599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Sheet1!$Q$6</c:f>
              <c:strCache>
                <c:ptCount val="1"/>
                <c:pt idx="0">
                  <c:v>2021 Q1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Sheet1!$P$7:$P$11</c:f>
              <c:strCache>
                <c:ptCount val="5"/>
                <c:pt idx="0">
                  <c:v>Others/Did not respond</c:v>
                </c:pt>
                <c:pt idx="1">
                  <c:v>None</c:v>
                </c:pt>
                <c:pt idx="2">
                  <c:v>Low</c:v>
                </c:pt>
                <c:pt idx="3">
                  <c:v>Medium</c:v>
                </c:pt>
                <c:pt idx="4">
                  <c:v>High</c:v>
                </c:pt>
              </c:strCache>
            </c:strRef>
          </c:cat>
          <c:val>
            <c:numRef>
              <c:f>Sheet1!$Q$7:$Q$11</c:f>
              <c:numCache>
                <c:formatCode>0%</c:formatCode>
                <c:ptCount val="5"/>
                <c:pt idx="1">
                  <c:v>0.08</c:v>
                </c:pt>
                <c:pt idx="2">
                  <c:v>0.32</c:v>
                </c:pt>
                <c:pt idx="3">
                  <c:v>0.45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D2-D749-A140-8AB744F16327}"/>
            </c:ext>
          </c:extLst>
        </c:ser>
        <c:ser>
          <c:idx val="1"/>
          <c:order val="1"/>
          <c:tx>
            <c:strRef>
              <c:f>Sheet1!$R$6</c:f>
              <c:strCache>
                <c:ptCount val="1"/>
                <c:pt idx="0">
                  <c:v>2021 Q2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Sheet1!$P$7:$P$11</c:f>
              <c:strCache>
                <c:ptCount val="5"/>
                <c:pt idx="0">
                  <c:v>Others/Did not respond</c:v>
                </c:pt>
                <c:pt idx="1">
                  <c:v>None</c:v>
                </c:pt>
                <c:pt idx="2">
                  <c:v>Low</c:v>
                </c:pt>
                <c:pt idx="3">
                  <c:v>Medium</c:v>
                </c:pt>
                <c:pt idx="4">
                  <c:v>High</c:v>
                </c:pt>
              </c:strCache>
            </c:strRef>
          </c:cat>
          <c:val>
            <c:numRef>
              <c:f>Sheet1!$R$7:$R$11</c:f>
              <c:numCache>
                <c:formatCode>0%</c:formatCode>
                <c:ptCount val="5"/>
                <c:pt idx="1">
                  <c:v>0.03</c:v>
                </c:pt>
                <c:pt idx="2">
                  <c:v>0.14000000000000001</c:v>
                </c:pt>
                <c:pt idx="3">
                  <c:v>0.54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D2-D749-A140-8AB744F16327}"/>
            </c:ext>
          </c:extLst>
        </c:ser>
        <c:ser>
          <c:idx val="2"/>
          <c:order val="2"/>
          <c:tx>
            <c:strRef>
              <c:f>Sheet1!$S$6</c:f>
              <c:strCache>
                <c:ptCount val="1"/>
                <c:pt idx="0">
                  <c:v>2022 Q1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Sheet1!$P$7:$P$11</c:f>
              <c:strCache>
                <c:ptCount val="5"/>
                <c:pt idx="0">
                  <c:v>Others/Did not respond</c:v>
                </c:pt>
                <c:pt idx="1">
                  <c:v>None</c:v>
                </c:pt>
                <c:pt idx="2">
                  <c:v>Low</c:v>
                </c:pt>
                <c:pt idx="3">
                  <c:v>Medium</c:v>
                </c:pt>
                <c:pt idx="4">
                  <c:v>High</c:v>
                </c:pt>
              </c:strCache>
            </c:strRef>
          </c:cat>
          <c:val>
            <c:numRef>
              <c:f>Sheet1!$S$7:$S$11</c:f>
              <c:numCache>
                <c:formatCode>0%</c:formatCode>
                <c:ptCount val="5"/>
                <c:pt idx="0">
                  <c:v>0.05</c:v>
                </c:pt>
                <c:pt idx="1">
                  <c:v>0.05</c:v>
                </c:pt>
                <c:pt idx="2">
                  <c:v>0.2</c:v>
                </c:pt>
                <c:pt idx="3">
                  <c:v>0.31</c:v>
                </c:pt>
                <c:pt idx="4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D2-D749-A140-8AB744F163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5974271"/>
        <c:axId val="215607679"/>
      </c:barChart>
      <c:catAx>
        <c:axId val="21597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607679"/>
        <c:crosses val="autoZero"/>
        <c:auto val="1"/>
        <c:lblAlgn val="ctr"/>
        <c:lblOffset val="100"/>
        <c:noMultiLvlLbl val="0"/>
      </c:catAx>
      <c:valAx>
        <c:axId val="21560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97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Digitalization of MSME Client Operations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Sheet1!$B$16:$B$22</c:f>
              <c:strCache>
                <c:ptCount val="7"/>
                <c:pt idx="0">
                  <c:v>Insurance</c:v>
                </c:pt>
                <c:pt idx="1">
                  <c:v>Others</c:v>
                </c:pt>
                <c:pt idx="2">
                  <c:v>Customer RM</c:v>
                </c:pt>
                <c:pt idx="3">
                  <c:v>Loan Servicing</c:v>
                </c:pt>
                <c:pt idx="4">
                  <c:v>KYC and Onboarding</c:v>
                </c:pt>
                <c:pt idx="5">
                  <c:v>Loan Application</c:v>
                </c:pt>
                <c:pt idx="6">
                  <c:v>Payment Services</c:v>
                </c:pt>
              </c:strCache>
            </c:strRef>
          </c:cat>
          <c:val>
            <c:numRef>
              <c:f>Sheet1!$C$16:$C$22</c:f>
              <c:numCache>
                <c:formatCode>General</c:formatCode>
                <c:ptCount val="7"/>
                <c:pt idx="0" formatCode="0%">
                  <c:v>0.03</c:v>
                </c:pt>
                <c:pt idx="2" formatCode="0%">
                  <c:v>0.18</c:v>
                </c:pt>
                <c:pt idx="3" formatCode="0%">
                  <c:v>0.32</c:v>
                </c:pt>
                <c:pt idx="4" formatCode="0%">
                  <c:v>0.18</c:v>
                </c:pt>
                <c:pt idx="5" formatCode="0%">
                  <c:v>0.41</c:v>
                </c:pt>
                <c:pt idx="6" formatCode="0%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3-4083-A0FE-40F4129832A8}"/>
            </c:ext>
          </c:extLst>
        </c:ser>
        <c:ser>
          <c:idx val="1"/>
          <c:order val="1"/>
          <c:tx>
            <c:strRef>
              <c:f>Sheet1!$D$15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Sheet1!$B$16:$B$22</c:f>
              <c:strCache>
                <c:ptCount val="7"/>
                <c:pt idx="0">
                  <c:v>Insurance</c:v>
                </c:pt>
                <c:pt idx="1">
                  <c:v>Others</c:v>
                </c:pt>
                <c:pt idx="2">
                  <c:v>Customer RM</c:v>
                </c:pt>
                <c:pt idx="3">
                  <c:v>Loan Servicing</c:v>
                </c:pt>
                <c:pt idx="4">
                  <c:v>KYC and Onboarding</c:v>
                </c:pt>
                <c:pt idx="5">
                  <c:v>Loan Application</c:v>
                </c:pt>
                <c:pt idx="6">
                  <c:v>Payment Services</c:v>
                </c:pt>
              </c:strCache>
            </c:strRef>
          </c:cat>
          <c:val>
            <c:numRef>
              <c:f>Sheet1!$D$16:$D$22</c:f>
              <c:numCache>
                <c:formatCode>0%</c:formatCode>
                <c:ptCount val="7"/>
                <c:pt idx="0">
                  <c:v>8.7499999999999994E-2</c:v>
                </c:pt>
                <c:pt idx="1">
                  <c:v>0.27500000000000002</c:v>
                </c:pt>
                <c:pt idx="2">
                  <c:v>0.36249999999999999</c:v>
                </c:pt>
                <c:pt idx="3">
                  <c:v>0.46250000000000002</c:v>
                </c:pt>
                <c:pt idx="4">
                  <c:v>0.55000000000000004</c:v>
                </c:pt>
                <c:pt idx="5">
                  <c:v>0.66249999999999998</c:v>
                </c:pt>
                <c:pt idx="6">
                  <c:v>0.86250000000000004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3-4083-A0FE-40F4129832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60871664"/>
        <c:axId val="2060874160"/>
      </c:barChart>
      <c:catAx>
        <c:axId val="206087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874160"/>
        <c:crosses val="autoZero"/>
        <c:auto val="1"/>
        <c:lblAlgn val="ctr"/>
        <c:lblOffset val="100"/>
        <c:noMultiLvlLbl val="0"/>
      </c:catAx>
      <c:valAx>
        <c:axId val="206087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87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Sheet7!$B$10</c:f>
              <c:strCache>
                <c:ptCount val="1"/>
                <c:pt idx="0">
                  <c:v>2021 Q2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Sheet7!$A$11:$A$14</c:f>
              <c:strCache>
                <c:ptCount val="4"/>
                <c:pt idx="0">
                  <c:v>Blockchain/Distributed Ledger Technology</c:v>
                </c:pt>
                <c:pt idx="1">
                  <c:v>Artificial Intelligence/Machine Learning</c:v>
                </c:pt>
                <c:pt idx="2">
                  <c:v>Cloud Computing</c:v>
                </c:pt>
                <c:pt idx="3">
                  <c:v>Application Programming Interface</c:v>
                </c:pt>
              </c:strCache>
            </c:strRef>
          </c:cat>
          <c:val>
            <c:numRef>
              <c:f>Sheet7!$B$11:$B$14</c:f>
              <c:numCache>
                <c:formatCode>0%</c:formatCode>
                <c:ptCount val="4"/>
                <c:pt idx="0">
                  <c:v>0.17</c:v>
                </c:pt>
                <c:pt idx="1">
                  <c:v>0.53</c:v>
                </c:pt>
                <c:pt idx="2">
                  <c:v>0.51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5-9741-A899-692660DF6842}"/>
            </c:ext>
          </c:extLst>
        </c:ser>
        <c:ser>
          <c:idx val="1"/>
          <c:order val="1"/>
          <c:tx>
            <c:strRef>
              <c:f>Sheet7!$C$10</c:f>
              <c:strCache>
                <c:ptCount val="1"/>
                <c:pt idx="0">
                  <c:v>2022 Q1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09A-461D-BAC0-D4CAAEEF8DB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9A-461D-BAC0-D4CAAEEF8D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Sheet7!$A$11:$A$14</c:f>
              <c:strCache>
                <c:ptCount val="4"/>
                <c:pt idx="0">
                  <c:v>Blockchain/Distributed Ledger Technology</c:v>
                </c:pt>
                <c:pt idx="1">
                  <c:v>Artificial Intelligence/Machine Learning</c:v>
                </c:pt>
                <c:pt idx="2">
                  <c:v>Cloud Computing</c:v>
                </c:pt>
                <c:pt idx="3">
                  <c:v>Application Programming Interface</c:v>
                </c:pt>
              </c:strCache>
            </c:strRef>
          </c:cat>
          <c:val>
            <c:numRef>
              <c:f>Sheet7!$C$11:$C$14</c:f>
              <c:numCache>
                <c:formatCode>0.00%</c:formatCode>
                <c:ptCount val="4"/>
                <c:pt idx="0" formatCode="0%">
                  <c:v>0.2</c:v>
                </c:pt>
                <c:pt idx="1">
                  <c:v>0.52500000000000002</c:v>
                </c:pt>
                <c:pt idx="2" formatCode="0%">
                  <c:v>0.6</c:v>
                </c:pt>
                <c:pt idx="3">
                  <c:v>0.78749999999999998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E5-9741-A899-692660DF6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35472"/>
        <c:axId val="855337120"/>
      </c:barChart>
      <c:catAx>
        <c:axId val="85533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337120"/>
        <c:crosses val="autoZero"/>
        <c:auto val="1"/>
        <c:lblAlgn val="ctr"/>
        <c:lblOffset val="100"/>
        <c:noMultiLvlLbl val="0"/>
      </c:catAx>
      <c:valAx>
        <c:axId val="85533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33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Sheet15!$E$6</c:f>
              <c:strCache>
                <c:ptCount val="1"/>
                <c:pt idx="0">
                  <c:v>2021 Q2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Sheet15!$D$7:$D$10</c:f>
              <c:strCache>
                <c:ptCount val="4"/>
                <c:pt idx="0">
                  <c:v>Yes</c:v>
                </c:pt>
                <c:pt idx="1">
                  <c:v>No </c:v>
                </c:pt>
                <c:pt idx="2">
                  <c:v>Considering</c:v>
                </c:pt>
                <c:pt idx="3">
                  <c:v>Others/Did not respond</c:v>
                </c:pt>
              </c:strCache>
            </c:strRef>
          </c:cat>
          <c:val>
            <c:numRef>
              <c:f>Sheet15!$E$7:$E$10</c:f>
              <c:numCache>
                <c:formatCode>0%</c:formatCode>
                <c:ptCount val="4"/>
                <c:pt idx="0">
                  <c:v>0.48</c:v>
                </c:pt>
                <c:pt idx="1">
                  <c:v>0.21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14-5A41-984A-0E4C44E7032D}"/>
            </c:ext>
          </c:extLst>
        </c:ser>
        <c:ser>
          <c:idx val="1"/>
          <c:order val="1"/>
          <c:tx>
            <c:strRef>
              <c:f>Sheet15!$F$6</c:f>
              <c:strCache>
                <c:ptCount val="1"/>
                <c:pt idx="0">
                  <c:v>2022 Q1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Sheet15!$D$7:$D$10</c:f>
              <c:strCache>
                <c:ptCount val="4"/>
                <c:pt idx="0">
                  <c:v>Yes</c:v>
                </c:pt>
                <c:pt idx="1">
                  <c:v>No </c:v>
                </c:pt>
                <c:pt idx="2">
                  <c:v>Considering</c:v>
                </c:pt>
                <c:pt idx="3">
                  <c:v>Others/Did not respond</c:v>
                </c:pt>
              </c:strCache>
            </c:strRef>
          </c:cat>
          <c:val>
            <c:numRef>
              <c:f>Sheet15!$F$7:$F$10</c:f>
              <c:numCache>
                <c:formatCode>0%</c:formatCode>
                <c:ptCount val="4"/>
                <c:pt idx="0">
                  <c:v>0.44</c:v>
                </c:pt>
                <c:pt idx="1">
                  <c:v>0.24</c:v>
                </c:pt>
                <c:pt idx="2">
                  <c:v>0.24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14-5A41-984A-0E4C44E70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26688"/>
        <c:axId val="2086178735"/>
      </c:barChart>
      <c:catAx>
        <c:axId val="34812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178735"/>
        <c:crosses val="autoZero"/>
        <c:auto val="1"/>
        <c:lblAlgn val="ctr"/>
        <c:lblOffset val="100"/>
        <c:noMultiLvlLbl val="0"/>
      </c:catAx>
      <c:valAx>
        <c:axId val="2086178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2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Sheet15!$L$6</c:f>
              <c:strCache>
                <c:ptCount val="1"/>
                <c:pt idx="0">
                  <c:v>2021 Q1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Sheet15!$K$7:$K$10</c:f>
              <c:strCache>
                <c:ptCount val="4"/>
                <c:pt idx="0">
                  <c:v>Have more revenue than past six months</c:v>
                </c:pt>
                <c:pt idx="1">
                  <c:v>Have about the same revenue</c:v>
                </c:pt>
                <c:pt idx="2">
                  <c:v>Have less revenue than past six months</c:v>
                </c:pt>
                <c:pt idx="3">
                  <c:v>Don't know</c:v>
                </c:pt>
              </c:strCache>
            </c:strRef>
          </c:cat>
          <c:val>
            <c:numRef>
              <c:f>Sheet15!$L$7:$L$10</c:f>
              <c:numCache>
                <c:formatCode>0%</c:formatCode>
                <c:ptCount val="4"/>
                <c:pt idx="0">
                  <c:v>0.63</c:v>
                </c:pt>
                <c:pt idx="1">
                  <c:v>0.18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BE-6A48-83AB-72AB8D5B3265}"/>
            </c:ext>
          </c:extLst>
        </c:ser>
        <c:ser>
          <c:idx val="1"/>
          <c:order val="1"/>
          <c:tx>
            <c:strRef>
              <c:f>Sheet15!$M$6</c:f>
              <c:strCache>
                <c:ptCount val="1"/>
                <c:pt idx="0">
                  <c:v>2021 Q2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Sheet15!$K$7:$K$10</c:f>
              <c:strCache>
                <c:ptCount val="4"/>
                <c:pt idx="0">
                  <c:v>Have more revenue than past six months</c:v>
                </c:pt>
                <c:pt idx="1">
                  <c:v>Have about the same revenue</c:v>
                </c:pt>
                <c:pt idx="2">
                  <c:v>Have less revenue than past six months</c:v>
                </c:pt>
                <c:pt idx="3">
                  <c:v>Don't know</c:v>
                </c:pt>
              </c:strCache>
            </c:strRef>
          </c:cat>
          <c:val>
            <c:numRef>
              <c:f>Sheet15!$M$7:$M$10</c:f>
              <c:numCache>
                <c:formatCode>0%</c:formatCode>
                <c:ptCount val="4"/>
                <c:pt idx="0">
                  <c:v>0.71</c:v>
                </c:pt>
                <c:pt idx="1">
                  <c:v>0.23</c:v>
                </c:pt>
                <c:pt idx="2">
                  <c:v>0.02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BE-6A48-83AB-72AB8D5B3265}"/>
            </c:ext>
          </c:extLst>
        </c:ser>
        <c:ser>
          <c:idx val="2"/>
          <c:order val="2"/>
          <c:tx>
            <c:strRef>
              <c:f>Sheet15!$N$6</c:f>
              <c:strCache>
                <c:ptCount val="1"/>
                <c:pt idx="0">
                  <c:v>2022 Q1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Sheet15!$K$7:$K$10</c:f>
              <c:strCache>
                <c:ptCount val="4"/>
                <c:pt idx="0">
                  <c:v>Have more revenue than past six months</c:v>
                </c:pt>
                <c:pt idx="1">
                  <c:v>Have about the same revenue</c:v>
                </c:pt>
                <c:pt idx="2">
                  <c:v>Have less revenue than past six months</c:v>
                </c:pt>
                <c:pt idx="3">
                  <c:v>Don't know</c:v>
                </c:pt>
              </c:strCache>
            </c:strRef>
          </c:cat>
          <c:val>
            <c:numRef>
              <c:f>Sheet15!$N$7:$N$10</c:f>
              <c:numCache>
                <c:formatCode>0%</c:formatCode>
                <c:ptCount val="4"/>
                <c:pt idx="0">
                  <c:v>0.71</c:v>
                </c:pt>
                <c:pt idx="1">
                  <c:v>0.17</c:v>
                </c:pt>
                <c:pt idx="2">
                  <c:v>0.09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BE-6A48-83AB-72AB8D5B32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993312"/>
        <c:axId val="164994960"/>
      </c:barChart>
      <c:catAx>
        <c:axId val="16499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94960"/>
        <c:crosses val="autoZero"/>
        <c:auto val="1"/>
        <c:lblAlgn val="ctr"/>
        <c:lblOffset val="100"/>
        <c:noMultiLvlLbl val="0"/>
      </c:catAx>
      <c:valAx>
        <c:axId val="16499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9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Sheet15!$R$6</c:f>
              <c:strCache>
                <c:ptCount val="1"/>
                <c:pt idx="0">
                  <c:v>2021 Q1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Sheet15!$Q$7:$Q$10</c:f>
              <c:strCache>
                <c:ptCount val="4"/>
                <c:pt idx="0">
                  <c:v>Have more revenue than past six months</c:v>
                </c:pt>
                <c:pt idx="1">
                  <c:v>Have about the same revenue</c:v>
                </c:pt>
                <c:pt idx="2">
                  <c:v>Have less revenue than past six months</c:v>
                </c:pt>
                <c:pt idx="3">
                  <c:v>Don't know</c:v>
                </c:pt>
              </c:strCache>
            </c:strRef>
          </c:cat>
          <c:val>
            <c:numRef>
              <c:f>Sheet15!$R$7:$R$10</c:f>
              <c:numCache>
                <c:formatCode>0%</c:formatCode>
                <c:ptCount val="4"/>
                <c:pt idx="0">
                  <c:v>0.66</c:v>
                </c:pt>
                <c:pt idx="1">
                  <c:v>0.23</c:v>
                </c:pt>
                <c:pt idx="2">
                  <c:v>0.05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3-4C4A-AE46-B92644C416EF}"/>
            </c:ext>
          </c:extLst>
        </c:ser>
        <c:ser>
          <c:idx val="1"/>
          <c:order val="1"/>
          <c:tx>
            <c:strRef>
              <c:f>Sheet15!$S$6</c:f>
              <c:strCache>
                <c:ptCount val="1"/>
                <c:pt idx="0">
                  <c:v>2021 Q2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Sheet15!$Q$7:$Q$10</c:f>
              <c:strCache>
                <c:ptCount val="4"/>
                <c:pt idx="0">
                  <c:v>Have more revenue than past six months</c:v>
                </c:pt>
                <c:pt idx="1">
                  <c:v>Have about the same revenue</c:v>
                </c:pt>
                <c:pt idx="2">
                  <c:v>Have less revenue than past six months</c:v>
                </c:pt>
                <c:pt idx="3">
                  <c:v>Don't know</c:v>
                </c:pt>
              </c:strCache>
            </c:strRef>
          </c:cat>
          <c:val>
            <c:numRef>
              <c:f>Sheet15!$S$7:$S$10</c:f>
              <c:numCache>
                <c:formatCode>0%</c:formatCode>
                <c:ptCount val="4"/>
                <c:pt idx="0">
                  <c:v>0.67</c:v>
                </c:pt>
                <c:pt idx="1">
                  <c:v>0.28000000000000003</c:v>
                </c:pt>
                <c:pt idx="2">
                  <c:v>0.02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3-4C4A-AE46-B92644C416EF}"/>
            </c:ext>
          </c:extLst>
        </c:ser>
        <c:ser>
          <c:idx val="2"/>
          <c:order val="2"/>
          <c:tx>
            <c:strRef>
              <c:f>Sheet15!$T$6</c:f>
              <c:strCache>
                <c:ptCount val="1"/>
                <c:pt idx="0">
                  <c:v>2022 Q1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Sheet15!$Q$7:$Q$10</c:f>
              <c:strCache>
                <c:ptCount val="4"/>
                <c:pt idx="0">
                  <c:v>Have more revenue than past six months</c:v>
                </c:pt>
                <c:pt idx="1">
                  <c:v>Have about the same revenue</c:v>
                </c:pt>
                <c:pt idx="2">
                  <c:v>Have less revenue than past six months</c:v>
                </c:pt>
                <c:pt idx="3">
                  <c:v>Don't know</c:v>
                </c:pt>
              </c:strCache>
            </c:strRef>
          </c:cat>
          <c:val>
            <c:numRef>
              <c:f>Sheet15!$T$7:$T$10</c:f>
              <c:numCache>
                <c:formatCode>0%</c:formatCode>
                <c:ptCount val="4"/>
                <c:pt idx="0">
                  <c:v>0.74</c:v>
                </c:pt>
                <c:pt idx="1">
                  <c:v>0.14000000000000001</c:v>
                </c:pt>
                <c:pt idx="2">
                  <c:v>0.06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B3-4C4A-AE46-B92644C416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245712"/>
        <c:axId val="164247360"/>
      </c:barChart>
      <c:catAx>
        <c:axId val="16424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47360"/>
        <c:crosses val="autoZero"/>
        <c:auto val="1"/>
        <c:lblAlgn val="ctr"/>
        <c:lblOffset val="100"/>
        <c:noMultiLvlLbl val="0"/>
      </c:catAx>
      <c:valAx>
        <c:axId val="16424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4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Sheet5!$D$3:$D$8</c:f>
              <c:strCache>
                <c:ptCount val="6"/>
                <c:pt idx="0">
                  <c:v>0 month (at or above pre-crisis levels)</c:v>
                </c:pt>
                <c:pt idx="1">
                  <c:v>1 to less than 6 months</c:v>
                </c:pt>
                <c:pt idx="2">
                  <c:v>6 to less than 12 months</c:v>
                </c:pt>
                <c:pt idx="3">
                  <c:v>12 to less than 18 months</c:v>
                </c:pt>
                <c:pt idx="4">
                  <c:v>More than 18 months</c:v>
                </c:pt>
                <c:pt idx="5">
                  <c:v>Others/Did not respond</c:v>
                </c:pt>
              </c:strCache>
            </c:strRef>
          </c:cat>
          <c:val>
            <c:numRef>
              <c:f>Sheet5!$E$3:$E$8</c:f>
              <c:numCache>
                <c:formatCode>General</c:formatCode>
                <c:ptCount val="6"/>
                <c:pt idx="0">
                  <c:v>73</c:v>
                </c:pt>
                <c:pt idx="1">
                  <c:v>7</c:v>
                </c:pt>
                <c:pt idx="2">
                  <c:v>18</c:v>
                </c:pt>
                <c:pt idx="3">
                  <c:v>10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1-C944-8906-6505D405DF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8911184"/>
        <c:axId val="178912832"/>
      </c:barChart>
      <c:catAx>
        <c:axId val="178911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</a:t>
                </a:r>
                <a:r>
                  <a:rPr lang="en-US" sz="900" b="1" i="0" u="none" strike="noStrike" baseline="0" dirty="0">
                    <a:effectLst/>
                  </a:rPr>
                  <a:t>for operations to reach pre-crisis level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12832"/>
        <c:crosses val="autoZero"/>
        <c:auto val="1"/>
        <c:lblAlgn val="ctr"/>
        <c:lblOffset val="100"/>
        <c:noMultiLvlLbl val="0"/>
      </c:catAx>
      <c:valAx>
        <c:axId val="17891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1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26DD4-574E-44EB-91D1-45FDCE23FE76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5E48C-153A-410C-8CED-DB4398457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7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74E8F-C59E-6B4B-8966-A728BBE4D424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5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5E48C-153A-410C-8CED-DB439845713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1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5E48C-153A-410C-8CED-DB439845713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80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5E48C-153A-410C-8CED-DB439845713A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60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CAB8-EDB8-4938-8698-C7DB117F0373}" type="datetime1">
              <a:rPr lang="en-US" smtClean="0"/>
              <a:t>5/23/2022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1970" y="6416679"/>
            <a:ext cx="281354" cy="365125"/>
          </a:xfr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/>
          <a:lstStyle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B567-EBB8-4341-B783-82977D93FF07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C045-ED0A-4FD7-958A-37C8464C083E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WB_PPTcover-Gr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"/>
          <a:stretch/>
        </p:blipFill>
        <p:spPr>
          <a:xfrm>
            <a:off x="3" y="12600"/>
            <a:ext cx="9146459" cy="683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8436" y="245287"/>
            <a:ext cx="1338185" cy="554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08430" y="6283804"/>
            <a:ext cx="1338191" cy="226951"/>
          </a:xfrm>
          <a:prstGeom prst="rect">
            <a:avLst/>
          </a:prstGeom>
        </p:spPr>
      </p:pic>
      <p:pic>
        <p:nvPicPr>
          <p:cNvPr id="10" name="Picture 26" descr="Visual Identitiy Band"/>
          <p:cNvPicPr preferRelativeResize="0"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1039623"/>
            <a:ext cx="9143997" cy="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24000" y="2008101"/>
            <a:ext cx="4907184" cy="14955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500" baseline="0">
                <a:solidFill>
                  <a:schemeClr val="bg1"/>
                </a:solidFill>
                <a:latin typeface="Cover Titl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183287" y="3703460"/>
            <a:ext cx="4647899" cy="726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  <a:latin typeface="Cover Description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89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WB_PPT_Divid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1" b="2696"/>
          <a:stretch/>
        </p:blipFill>
        <p:spPr>
          <a:xfrm>
            <a:off x="2170" y="1088145"/>
            <a:ext cx="9141831" cy="575725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14063" y="4833001"/>
            <a:ext cx="8547459" cy="102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00" baseline="0">
                <a:solidFill>
                  <a:schemeClr val="accent5"/>
                </a:solidFill>
                <a:latin typeface="Cover Titl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14062" y="3709800"/>
            <a:ext cx="8532752" cy="9660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Cover Description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9162" y="6370184"/>
            <a:ext cx="874089" cy="3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8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62" y="199800"/>
            <a:ext cx="8547459" cy="70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299162" y="1323001"/>
            <a:ext cx="8547459" cy="4847010"/>
          </a:xfrm>
          <a:prstGeom prst="rect">
            <a:avLst/>
          </a:prstGeom>
        </p:spPr>
        <p:txBody>
          <a:bodyPr vert="horz" lIns="0" tIns="72000" rIns="0" bIns="0" rtlCol="0">
            <a:normAutofit/>
          </a:bodyPr>
          <a:lstStyle>
            <a:lvl1pPr marL="328142" marR="0" indent="-328142" algn="l" defTabSz="91437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>
                <a:tab pos="6164618" algn="r"/>
              </a:tabLst>
              <a:defRPr baseline="0">
                <a:solidFill>
                  <a:schemeClr val="accent5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328142" indent="-328142">
              <a:lnSpc>
                <a:spcPct val="130000"/>
              </a:lnSpc>
              <a:spcBef>
                <a:spcPts val="0"/>
              </a:spcBef>
              <a:buNone/>
              <a:tabLst>
                <a:tab pos="6164618" algn="r"/>
              </a:tabLst>
            </a:pPr>
            <a:r>
              <a:rPr lang="en-GB">
                <a:solidFill>
                  <a:srgbClr val="6D6E71"/>
                </a:solidFill>
                <a:latin typeface="Arial" charset="0"/>
              </a:rPr>
              <a:t>Edit Page Title	#</a:t>
            </a:r>
          </a:p>
          <a:p>
            <a:pPr marL="328142" indent="-328142">
              <a:lnSpc>
                <a:spcPct val="130000"/>
              </a:lnSpc>
              <a:spcBef>
                <a:spcPts val="0"/>
              </a:spcBef>
              <a:buNone/>
              <a:tabLst>
                <a:tab pos="6164618" algn="r"/>
              </a:tabLst>
            </a:pPr>
            <a:r>
              <a:rPr lang="en-GB">
                <a:solidFill>
                  <a:srgbClr val="6D6E71"/>
                </a:solidFill>
                <a:latin typeface="Arial" charset="0"/>
              </a:rPr>
              <a:t>Edit Page Title	#</a:t>
            </a:r>
          </a:p>
          <a:p>
            <a:pPr marL="328142" indent="-328142">
              <a:lnSpc>
                <a:spcPct val="130000"/>
              </a:lnSpc>
              <a:spcBef>
                <a:spcPts val="0"/>
              </a:spcBef>
              <a:buNone/>
              <a:tabLst>
                <a:tab pos="6164618" algn="r"/>
              </a:tabLst>
            </a:pPr>
            <a:r>
              <a:rPr lang="en-GB">
                <a:solidFill>
                  <a:srgbClr val="6D6E71"/>
                </a:solidFill>
                <a:latin typeface="Arial" charset="0"/>
              </a:rPr>
              <a:t>Edit Page Title	#</a:t>
            </a:r>
          </a:p>
          <a:p>
            <a:pPr marL="328142" indent="-328142">
              <a:lnSpc>
                <a:spcPct val="130000"/>
              </a:lnSpc>
              <a:spcBef>
                <a:spcPts val="0"/>
              </a:spcBef>
              <a:buNone/>
              <a:tabLst>
                <a:tab pos="6164618" algn="r"/>
              </a:tabLst>
            </a:pPr>
            <a:r>
              <a:rPr lang="en-GB">
                <a:solidFill>
                  <a:srgbClr val="6D6E71"/>
                </a:solidFill>
                <a:latin typeface="Arial" charset="0"/>
              </a:rPr>
              <a:t>Edit Page Title	#</a:t>
            </a:r>
          </a:p>
        </p:txBody>
      </p:sp>
    </p:spTree>
    <p:extLst>
      <p:ext uri="{BB962C8B-B14F-4D97-AF65-F5344CB8AC3E}">
        <p14:creationId xmlns:p14="http://schemas.microsoft.com/office/powerpoint/2010/main" val="3316229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62" y="199800"/>
            <a:ext cx="8547459" cy="70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2"/>
          <p:cNvSpPr>
            <a:spLocks noGrp="1" noChangeAspect="1"/>
          </p:cNvSpPr>
          <p:nvPr>
            <p:ph idx="1"/>
          </p:nvPr>
        </p:nvSpPr>
        <p:spPr>
          <a:xfrm>
            <a:off x="299162" y="1323001"/>
            <a:ext cx="8547459" cy="48470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876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62" y="199800"/>
            <a:ext cx="8547459" cy="70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99163" y="1323001"/>
            <a:ext cx="4143239" cy="48470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2"/>
          </p:nvPr>
        </p:nvSpPr>
        <p:spPr>
          <a:xfrm>
            <a:off x="4701600" y="1323001"/>
            <a:ext cx="4145020" cy="48470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80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-heading &amp; 1 Column Text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299165" y="1323002"/>
            <a:ext cx="8547459" cy="561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 b="1" baseline="0">
                <a:solidFill>
                  <a:schemeClr val="accent3"/>
                </a:solidFill>
                <a:latin typeface="Sub-Heading Green"/>
              </a:defRPr>
            </a:lvl1pPr>
            <a:lvl2pPr marL="457135" indent="0">
              <a:buNone/>
              <a:defRPr/>
            </a:lvl2pPr>
            <a:lvl3pPr marL="914270" indent="0">
              <a:buNone/>
              <a:defRPr/>
            </a:lvl3pPr>
            <a:lvl4pPr marL="1371406" indent="0">
              <a:buNone/>
              <a:defRPr/>
            </a:lvl4pPr>
            <a:lvl5pPr marL="182854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99165" y="2025005"/>
            <a:ext cx="8547459" cy="35470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>
          <a:xfrm>
            <a:off x="299165" y="5769000"/>
            <a:ext cx="8547459" cy="4010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accent5"/>
                </a:solidFill>
                <a:latin typeface="Footnotes"/>
              </a:defRPr>
            </a:lvl1pPr>
            <a:lvl2pPr marL="457135" indent="0">
              <a:buNone/>
              <a:defRPr/>
            </a:lvl2pPr>
            <a:lvl3pPr marL="914270" indent="0">
              <a:buNone/>
              <a:defRPr/>
            </a:lvl3pPr>
            <a:lvl4pPr marL="1371406" indent="0">
              <a:buNone/>
              <a:defRPr/>
            </a:lvl4pPr>
            <a:lvl5pPr marL="182854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33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615E-A120-403F-87EB-EFC6CD611266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7DF4-9627-49F0-8A5C-14EE0F86557C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F1DC-DA3C-4944-B662-4B4DFE782343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8475-DB0E-42F7-9B19-C9241EC8B363}" type="datetime1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5311-C87E-475C-8AFC-D35AD1FF5553}" type="datetime1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B46-5DA5-4030-A09D-D46740EE6CB5}" type="datetime1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5BF1-ACA8-45E5-BFA8-C452CFBEFD7F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760E-CC26-4B13-AF0F-7B7D5EF8ED3E}" type="datetime1">
              <a:rPr lang="en-US" smtClean="0"/>
              <a:t>5/23/2022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AECC7-7813-47B7-9BE1-0D5A1ECFC226}" type="datetime1">
              <a:rPr lang="en-US" smtClean="0"/>
              <a:t>5/23/2022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663" r:id="rId12"/>
    <p:sldLayoutId id="2147483680" r:id="rId13"/>
    <p:sldLayoutId id="2147483701" r:id="rId14"/>
    <p:sldLayoutId id="2147483666" r:id="rId15"/>
    <p:sldLayoutId id="2147483668" r:id="rId16"/>
    <p:sldLayoutId id="2147483743" r:id="rId17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1B189F26-A1D8-4D12-AD24-F5BE87F7E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3"/>
          <a:stretch/>
        </p:blipFill>
        <p:spPr>
          <a:xfrm>
            <a:off x="3076428" y="263770"/>
            <a:ext cx="6067573" cy="1498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6D039E-304A-40F7-A3CE-332040C8B99C}"/>
              </a:ext>
            </a:extLst>
          </p:cNvPr>
          <p:cNvSpPr txBox="1"/>
          <p:nvPr/>
        </p:nvSpPr>
        <p:spPr>
          <a:xfrm>
            <a:off x="3212476" y="1107831"/>
            <a:ext cx="11373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bg1"/>
                </a:solidFill>
              </a:rPr>
              <a:t>Created by G20 – Managed by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9B2442-436A-4292-A549-AACEDF4C0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11" y="1417078"/>
            <a:ext cx="981819" cy="2528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E31BFB-9610-440B-B199-4028FF391EE8}"/>
              </a:ext>
            </a:extLst>
          </p:cNvPr>
          <p:cNvSpPr/>
          <p:nvPr/>
        </p:nvSpPr>
        <p:spPr>
          <a:xfrm>
            <a:off x="-6615" y="262740"/>
            <a:ext cx="3083042" cy="14952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3B12B-0027-414D-851F-AF5EDFBEED37}"/>
              </a:ext>
            </a:extLst>
          </p:cNvPr>
          <p:cNvSpPr txBox="1"/>
          <p:nvPr/>
        </p:nvSpPr>
        <p:spPr>
          <a:xfrm>
            <a:off x="160204" y="267919"/>
            <a:ext cx="2882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SME Finance Forum</a:t>
            </a:r>
            <a:endParaRPr lang="en-US" sz="21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635DF8-CD8D-4F89-AB3B-02AFCDEBD6C8}"/>
              </a:ext>
            </a:extLst>
          </p:cNvPr>
          <p:cNvSpPr txBox="1"/>
          <p:nvPr/>
        </p:nvSpPr>
        <p:spPr>
          <a:xfrm>
            <a:off x="186187" y="684099"/>
            <a:ext cx="290383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Convening </a:t>
            </a:r>
            <a:r>
              <a:rPr lang="en-US" sz="1350" b="1" dirty="0">
                <a:solidFill>
                  <a:schemeClr val="bg1"/>
                </a:solidFill>
              </a:rPr>
              <a:t>230+</a:t>
            </a:r>
            <a:r>
              <a:rPr lang="en-US" sz="1350" dirty="0">
                <a:solidFill>
                  <a:schemeClr val="bg1"/>
                </a:solidFill>
              </a:rPr>
              <a:t> members from 60+ countries, operating in </a:t>
            </a:r>
            <a:r>
              <a:rPr lang="en-US" sz="1350" b="1" dirty="0">
                <a:solidFill>
                  <a:schemeClr val="bg1"/>
                </a:solidFill>
              </a:rPr>
              <a:t>190+</a:t>
            </a:r>
            <a:r>
              <a:rPr lang="en-US" sz="1350" dirty="0">
                <a:solidFill>
                  <a:schemeClr val="bg1"/>
                </a:solidFill>
              </a:rPr>
              <a:t> countries  sharing knowledge, spurring innovation in &amp; promoting growth of SME financing.</a:t>
            </a:r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A377BCDB-CF73-4C8D-9C26-75BF1A961B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9"/>
          <a:stretch/>
        </p:blipFill>
        <p:spPr>
          <a:xfrm>
            <a:off x="-6615" y="1765762"/>
            <a:ext cx="9150616" cy="48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3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65531"/>
            <a:ext cx="1530671" cy="11449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B59C20-A8A4-4768-A04C-9DE425D6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B7D8F03-5348-4044-AA1F-B54C19D15F60}"/>
              </a:ext>
            </a:extLst>
          </p:cNvPr>
          <p:cNvSpPr txBox="1">
            <a:spLocks/>
          </p:cNvSpPr>
          <p:nvPr/>
        </p:nvSpPr>
        <p:spPr>
          <a:xfrm>
            <a:off x="599303" y="116521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EB1C5"/>
                </a:solidFill>
              </a:rPr>
              <a:t>Member Pulse Survey (Q1 2022)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D3DEB-7D76-B50B-F3DA-C2C94EEF76F5}"/>
              </a:ext>
            </a:extLst>
          </p:cNvPr>
          <p:cNvSpPr txBox="1"/>
          <p:nvPr/>
        </p:nvSpPr>
        <p:spPr>
          <a:xfrm>
            <a:off x="805543" y="1224378"/>
            <a:ext cx="753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 the next 6 months, what do you expect to happen to the number of your active customers?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CBE1B6C-B896-C30C-B827-5D1401B3A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229627"/>
              </p:ext>
            </p:extLst>
          </p:nvPr>
        </p:nvGraphicFramePr>
        <p:xfrm>
          <a:off x="729343" y="2057400"/>
          <a:ext cx="7609113" cy="373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7D7454-4CD7-4BD8-B894-325B5936D25C}"/>
              </a:ext>
            </a:extLst>
          </p:cNvPr>
          <p:cNvSpPr txBox="1"/>
          <p:nvPr/>
        </p:nvSpPr>
        <p:spPr>
          <a:xfrm>
            <a:off x="272145" y="5980169"/>
            <a:ext cx="8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</a:rPr>
              <a:t>This question was addressed to all members (lenders and non-lenders) in 2021, but in 2022 it was addressed only to non-lenders. Also, in 2021 the question asked about the next quarter, as opposed to the next six months in 2022. </a:t>
            </a:r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1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06"/>
            <a:ext cx="1317723" cy="9856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DCF7D-A034-4E24-9E97-CFD3CB8B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372F5AE-3D74-4137-B276-E48A953B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31"/>
            <a:ext cx="8915400" cy="1143000"/>
          </a:xfrm>
        </p:spPr>
        <p:txBody>
          <a:bodyPr/>
          <a:lstStyle/>
          <a:p>
            <a:r>
              <a:rPr lang="en-US" dirty="0">
                <a:solidFill>
                  <a:srgbClr val="2EB1C5"/>
                </a:solidFill>
              </a:rPr>
              <a:t>Member Pulse Survey (Q1 2022)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2B64F0-BEF0-4762-91FE-B0860D253192}"/>
              </a:ext>
            </a:extLst>
          </p:cNvPr>
          <p:cNvSpPr/>
          <p:nvPr/>
        </p:nvSpPr>
        <p:spPr>
          <a:xfrm>
            <a:off x="5136833" y="1123961"/>
            <a:ext cx="3549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0" dirty="0">
                <a:solidFill>
                  <a:schemeClr val="bg1">
                    <a:lumMod val="50000"/>
                  </a:schemeClr>
                </a:solidFill>
              </a:rPr>
              <a:t>How long do you expect it will take for operations to reach pre-crisis level?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3742A2-4EAA-4CD2-B216-377FC2F97C56}"/>
              </a:ext>
            </a:extLst>
          </p:cNvPr>
          <p:cNvSpPr/>
          <p:nvPr/>
        </p:nvSpPr>
        <p:spPr>
          <a:xfrm>
            <a:off x="566969" y="1126693"/>
            <a:ext cx="3822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0" dirty="0">
                <a:solidFill>
                  <a:schemeClr val="bg1">
                    <a:lumMod val="50000"/>
                  </a:schemeClr>
                </a:solidFill>
              </a:rPr>
              <a:t>What is your current level of operations as % of the pre-crisis levels?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2F66E12-720E-B8B4-9424-C79CD8F6CF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507002"/>
              </p:ext>
            </p:extLst>
          </p:nvPr>
        </p:nvGraphicFramePr>
        <p:xfrm>
          <a:off x="4379532" y="1876555"/>
          <a:ext cx="4572000" cy="365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67B156E-38BF-B3E4-2332-494BEE733C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230667"/>
              </p:ext>
            </p:extLst>
          </p:nvPr>
        </p:nvGraphicFramePr>
        <p:xfrm>
          <a:off x="342900" y="1876555"/>
          <a:ext cx="4036632" cy="365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693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06"/>
            <a:ext cx="1317723" cy="9856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DCF7D-A034-4E24-9E97-CFD3CB8B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372F5AE-3D74-4137-B276-E48A953B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38" y="0"/>
            <a:ext cx="8915400" cy="1143000"/>
          </a:xfrm>
        </p:spPr>
        <p:txBody>
          <a:bodyPr/>
          <a:lstStyle/>
          <a:p>
            <a:r>
              <a:rPr lang="en-US" dirty="0">
                <a:solidFill>
                  <a:srgbClr val="2EB1C5"/>
                </a:solidFill>
              </a:rPr>
              <a:t>Member Pulse Survey (Q1 2022)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C799E-12DC-42F8-85C7-EE0FE6689DA7}"/>
              </a:ext>
            </a:extLst>
          </p:cNvPr>
          <p:cNvSpPr/>
          <p:nvPr/>
        </p:nvSpPr>
        <p:spPr>
          <a:xfrm>
            <a:off x="2518076" y="1488985"/>
            <a:ext cx="3984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0" dirty="0">
                <a:solidFill>
                  <a:schemeClr val="bg1">
                    <a:lumMod val="50000"/>
                  </a:schemeClr>
                </a:solidFill>
              </a:rPr>
              <a:t>To what extent has the crisis accelerated the digital transformation of your operations?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948869-0AC1-497F-ACC4-B9585BD85ACF}"/>
              </a:ext>
            </a:extLst>
          </p:cNvPr>
          <p:cNvSpPr/>
          <p:nvPr/>
        </p:nvSpPr>
        <p:spPr>
          <a:xfrm>
            <a:off x="3134713" y="867603"/>
            <a:ext cx="2750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0" dirty="0">
                <a:solidFill>
                  <a:srgbClr val="2EB1C5"/>
                </a:solidFill>
              </a:rPr>
              <a:t>Digital</a:t>
            </a:r>
            <a:r>
              <a:rPr lang="zh-CN" altLang="en-US" sz="1600" b="1" kern="0" dirty="0">
                <a:solidFill>
                  <a:srgbClr val="2EB1C5"/>
                </a:solidFill>
              </a:rPr>
              <a:t> </a:t>
            </a:r>
            <a:r>
              <a:rPr lang="en-US" altLang="zh-CN" sz="1600" b="1" kern="0" dirty="0">
                <a:solidFill>
                  <a:srgbClr val="2EB1C5"/>
                </a:solidFill>
              </a:rPr>
              <a:t>Transformation</a:t>
            </a:r>
            <a:endParaRPr lang="en-US" sz="1600" b="1" kern="0" dirty="0">
              <a:solidFill>
                <a:srgbClr val="2EB1C5"/>
              </a:solidFill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E389A9FA-6236-91EB-D4C4-609F4E14C6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502313"/>
              </p:ext>
            </p:extLst>
          </p:nvPr>
        </p:nvGraphicFramePr>
        <p:xfrm>
          <a:off x="1748959" y="2579915"/>
          <a:ext cx="5522404" cy="361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967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06"/>
            <a:ext cx="1317723" cy="9856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DCF7D-A034-4E24-9E97-CFD3CB8B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372F5AE-3D74-4137-B276-E48A953B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3" y="85806"/>
            <a:ext cx="8915400" cy="1143000"/>
          </a:xfrm>
        </p:spPr>
        <p:txBody>
          <a:bodyPr/>
          <a:lstStyle/>
          <a:p>
            <a:r>
              <a:rPr lang="en-US" dirty="0">
                <a:solidFill>
                  <a:srgbClr val="2EB1C5"/>
                </a:solidFill>
              </a:rPr>
              <a:t>Member Pulse Survey (Q1 2022)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3557B2-8302-474B-93B7-876287B7D7C9}"/>
              </a:ext>
            </a:extLst>
          </p:cNvPr>
          <p:cNvSpPr/>
          <p:nvPr/>
        </p:nvSpPr>
        <p:spPr>
          <a:xfrm>
            <a:off x="658858" y="1298453"/>
            <a:ext cx="363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0" dirty="0">
                <a:solidFill>
                  <a:schemeClr val="bg1">
                    <a:lumMod val="50000"/>
                  </a:schemeClr>
                </a:solidFill>
              </a:rPr>
              <a:t>What are your current loan collection level as % of pre-crisis levels?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170FB1F-E69A-AE6A-BFCF-282671AFB4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78507"/>
              </p:ext>
            </p:extLst>
          </p:nvPr>
        </p:nvGraphicFramePr>
        <p:xfrm>
          <a:off x="190774" y="2197699"/>
          <a:ext cx="4296108" cy="385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787035B-6F1F-967F-40AD-90A2998E4417}"/>
              </a:ext>
            </a:extLst>
          </p:cNvPr>
          <p:cNvSpPr/>
          <p:nvPr/>
        </p:nvSpPr>
        <p:spPr>
          <a:xfrm>
            <a:off x="4874833" y="1298453"/>
            <a:ext cx="4027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0" dirty="0">
                <a:solidFill>
                  <a:schemeClr val="bg1">
                    <a:lumMod val="50000"/>
                  </a:schemeClr>
                </a:solidFill>
              </a:rPr>
              <a:t>What are your current loan disbursement level as % of pre-crisis levels?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1050E17-1F24-ED42-B253-0D73572B1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091428"/>
              </p:ext>
            </p:extLst>
          </p:nvPr>
        </p:nvGraphicFramePr>
        <p:xfrm>
          <a:off x="4591804" y="2197699"/>
          <a:ext cx="4572000" cy="385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748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06"/>
            <a:ext cx="1317723" cy="9856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273934-01E4-4DA7-BE45-3FAB6CB6FD84}"/>
              </a:ext>
            </a:extLst>
          </p:cNvPr>
          <p:cNvSpPr/>
          <p:nvPr/>
        </p:nvSpPr>
        <p:spPr>
          <a:xfrm>
            <a:off x="1187962" y="1066028"/>
            <a:ext cx="6891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0" dirty="0">
                <a:solidFill>
                  <a:schemeClr val="bg1">
                    <a:lumMod val="50000"/>
                  </a:schemeClr>
                </a:solidFill>
              </a:rPr>
              <a:t>Main reasons for the decline in lending compared to pre-crisis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DCF7D-A034-4E24-9E97-CFD3CB8B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1709" y="6403309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372F5AE-3D74-4137-B276-E48A953B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77" y="7135"/>
            <a:ext cx="8915400" cy="1143000"/>
          </a:xfrm>
        </p:spPr>
        <p:txBody>
          <a:bodyPr/>
          <a:lstStyle/>
          <a:p>
            <a:r>
              <a:rPr lang="en-US" dirty="0">
                <a:solidFill>
                  <a:srgbClr val="2EB1C5"/>
                </a:solidFill>
              </a:rPr>
              <a:t>Member Pulse Survey (Q1 2022)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363F1D4-81F8-2B6F-36D4-83B07ADE8B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710421"/>
              </p:ext>
            </p:extLst>
          </p:nvPr>
        </p:nvGraphicFramePr>
        <p:xfrm>
          <a:off x="239486" y="1906731"/>
          <a:ext cx="8525823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23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087B07-61AD-44C7-89FD-E7550EC608DD}"/>
              </a:ext>
            </a:extLst>
          </p:cNvPr>
          <p:cNvSpPr txBox="1"/>
          <p:nvPr/>
        </p:nvSpPr>
        <p:spPr>
          <a:xfrm>
            <a:off x="1175657" y="1043715"/>
            <a:ext cx="710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What types of liquidity pressures have you experienced since the pandemic?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EE1F3-65F4-4897-AB67-613CDF0C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7047437-B46F-41A4-B4DF-34EF4627CD62}"/>
              </a:ext>
            </a:extLst>
          </p:cNvPr>
          <p:cNvSpPr txBox="1">
            <a:spLocks/>
          </p:cNvSpPr>
          <p:nvPr/>
        </p:nvSpPr>
        <p:spPr>
          <a:xfrm>
            <a:off x="548425" y="-19555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EB1C5"/>
                </a:solidFill>
              </a:rPr>
              <a:t>Member Pulse Survey (Q1 2022)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DD7B717-0C3F-7058-E84A-66DC1435D3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124424"/>
              </p:ext>
            </p:extLst>
          </p:nvPr>
        </p:nvGraphicFramePr>
        <p:xfrm>
          <a:off x="783771" y="1665515"/>
          <a:ext cx="7500258" cy="334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18A3B25-9EF7-0936-A89B-01A5645FC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806"/>
            <a:ext cx="1317723" cy="9856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6398EF-5907-FB11-D9AA-8B30D2A3704D}"/>
              </a:ext>
            </a:extLst>
          </p:cNvPr>
          <p:cNvSpPr/>
          <p:nvPr/>
        </p:nvSpPr>
        <p:spPr>
          <a:xfrm>
            <a:off x="783771" y="5475731"/>
            <a:ext cx="7795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 kern="0" dirty="0">
                <a:solidFill>
                  <a:schemeClr val="bg1">
                    <a:lumMod val="50000"/>
                  </a:schemeClr>
                </a:solidFill>
              </a:rPr>
              <a:t>Others include delayed</a:t>
            </a:r>
            <a:r>
              <a:rPr lang="zh-CN" altLang="en-US" sz="1600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600" kern="0" dirty="0">
                <a:solidFill>
                  <a:schemeClr val="bg1">
                    <a:lumMod val="50000"/>
                  </a:schemeClr>
                </a:solidFill>
              </a:rPr>
              <a:t>repayments of loans, increase of SWAP cost, etc.</a:t>
            </a:r>
            <a:endParaRPr lang="en-US" sz="16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1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65531"/>
            <a:ext cx="1530671" cy="1144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94B3E5-DA1A-4821-83D5-3D2D1B482BF9}"/>
              </a:ext>
            </a:extLst>
          </p:cNvPr>
          <p:cNvSpPr txBox="1"/>
          <p:nvPr/>
        </p:nvSpPr>
        <p:spPr>
          <a:xfrm>
            <a:off x="1681861" y="1010419"/>
            <a:ext cx="587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EB1C5"/>
                </a:solidFill>
              </a:rPr>
              <a:t>Credit</a:t>
            </a:r>
            <a:r>
              <a:rPr lang="zh-CN" altLang="en-US" sz="2000" b="1" dirty="0">
                <a:solidFill>
                  <a:srgbClr val="2EB1C5"/>
                </a:solidFill>
              </a:rPr>
              <a:t> </a:t>
            </a:r>
            <a:r>
              <a:rPr lang="en-US" altLang="zh-CN" sz="2000" b="1" dirty="0">
                <a:solidFill>
                  <a:srgbClr val="2EB1C5"/>
                </a:solidFill>
              </a:rPr>
              <a:t>Guarantee</a:t>
            </a:r>
            <a:endParaRPr lang="en-US" sz="2000" b="1" dirty="0">
              <a:solidFill>
                <a:srgbClr val="2EB1C5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B59C20-A8A4-4768-A04C-9DE425D6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7635487-0081-4D2D-A6F8-B04F19B5C128}"/>
              </a:ext>
            </a:extLst>
          </p:cNvPr>
          <p:cNvSpPr txBox="1">
            <a:spLocks/>
          </p:cNvSpPr>
          <p:nvPr/>
        </p:nvSpPr>
        <p:spPr>
          <a:xfrm>
            <a:off x="720744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EB1C5"/>
                </a:solidFill>
              </a:rPr>
              <a:t>Member Pulse Survey (Q1 2022)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4DA66-4712-79BB-4467-1EACEDC51BD3}"/>
              </a:ext>
            </a:extLst>
          </p:cNvPr>
          <p:cNvSpPr txBox="1"/>
          <p:nvPr/>
        </p:nvSpPr>
        <p:spPr>
          <a:xfrm>
            <a:off x="347016" y="1473072"/>
            <a:ext cx="4061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Have you leveraged credit guarantees to support your new loan originations since the pandemic? 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C9F90-CA72-A1D1-1EC9-A1EE41E7D643}"/>
              </a:ext>
            </a:extLst>
          </p:cNvPr>
          <p:cNvSpPr txBox="1"/>
          <p:nvPr/>
        </p:nvSpPr>
        <p:spPr>
          <a:xfrm>
            <a:off x="4625102" y="1473072"/>
            <a:ext cx="4061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What share of your current portfolio is supported by credit guarantees?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F6BB592-E5A5-447C-D6AD-E7F906182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871397"/>
              </p:ext>
            </p:extLst>
          </p:nvPr>
        </p:nvGraphicFramePr>
        <p:xfrm>
          <a:off x="0" y="2558143"/>
          <a:ext cx="5116286" cy="33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F1F498F-0DBF-3497-BCEC-8BFFE77F4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959775"/>
              </p:ext>
            </p:extLst>
          </p:nvPr>
        </p:nvGraphicFramePr>
        <p:xfrm>
          <a:off x="3961074" y="2353474"/>
          <a:ext cx="5116286" cy="384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F6BB592-E5A5-447C-D6AD-E7F906182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691488"/>
              </p:ext>
            </p:extLst>
          </p:nvPr>
        </p:nvGraphicFramePr>
        <p:xfrm>
          <a:off x="130629" y="2353475"/>
          <a:ext cx="3732712" cy="313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39913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65531"/>
            <a:ext cx="1530671" cy="1144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94B3E5-DA1A-4821-83D5-3D2D1B482BF9}"/>
              </a:ext>
            </a:extLst>
          </p:cNvPr>
          <p:cNvSpPr txBox="1"/>
          <p:nvPr/>
        </p:nvSpPr>
        <p:spPr>
          <a:xfrm>
            <a:off x="1540346" y="994541"/>
            <a:ext cx="646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Over the next twelve months, do you expect to leverage credit guarantees in support of your new loan originations?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B59C20-A8A4-4768-A04C-9DE425D6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B7D8F03-5348-4044-AA1F-B54C19D15F60}"/>
              </a:ext>
            </a:extLst>
          </p:cNvPr>
          <p:cNvSpPr txBox="1">
            <a:spLocks/>
          </p:cNvSpPr>
          <p:nvPr/>
        </p:nvSpPr>
        <p:spPr>
          <a:xfrm>
            <a:off x="689135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EB1C5"/>
                </a:solidFill>
              </a:rPr>
              <a:t>Member Pulse Survey (Q1 2022)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CDEB544-7B1B-5D06-5646-4CE24B4488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483777"/>
              </p:ext>
            </p:extLst>
          </p:nvPr>
        </p:nvGraphicFramePr>
        <p:xfrm>
          <a:off x="1768928" y="1929555"/>
          <a:ext cx="5606143" cy="369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9809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65531"/>
            <a:ext cx="1530671" cy="11449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B59C20-A8A4-4768-A04C-9DE425D6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B7D8F03-5348-4044-AA1F-B54C19D15F60}"/>
              </a:ext>
            </a:extLst>
          </p:cNvPr>
          <p:cNvSpPr txBox="1">
            <a:spLocks/>
          </p:cNvSpPr>
          <p:nvPr/>
        </p:nvSpPr>
        <p:spPr>
          <a:xfrm>
            <a:off x="689135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EB1C5"/>
                </a:solidFill>
              </a:rPr>
              <a:t>Member Pulse Survey (Q1 2022)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9868E8-2F62-46D0-9643-28025C38A44B}"/>
              </a:ext>
            </a:extLst>
          </p:cNvPr>
          <p:cNvSpPr txBox="1"/>
          <p:nvPr/>
        </p:nvSpPr>
        <p:spPr>
          <a:xfrm>
            <a:off x="1371446" y="1188777"/>
            <a:ext cx="663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The most important factors that may hinder your ability to meet new demand from SMEs over the next 12 months.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1E82A78-84D2-9F1E-A2F7-34126219BB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032695"/>
              </p:ext>
            </p:extLst>
          </p:nvPr>
        </p:nvGraphicFramePr>
        <p:xfrm>
          <a:off x="359229" y="2057399"/>
          <a:ext cx="8512628" cy="390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699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65531"/>
            <a:ext cx="1530671" cy="11449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B59C20-A8A4-4768-A04C-9DE425D6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B7D8F03-5348-4044-AA1F-B54C19D15F60}"/>
              </a:ext>
            </a:extLst>
          </p:cNvPr>
          <p:cNvSpPr txBox="1">
            <a:spLocks/>
          </p:cNvSpPr>
          <p:nvPr/>
        </p:nvSpPr>
        <p:spPr>
          <a:xfrm>
            <a:off x="607541" y="-80563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EB1C5"/>
                </a:solidFill>
              </a:rPr>
              <a:t>Member Pulse Survey (Q1 2022)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9868E8-2F62-46D0-9643-28025C38A44B}"/>
              </a:ext>
            </a:extLst>
          </p:cNvPr>
          <p:cNvSpPr txBox="1"/>
          <p:nvPr/>
        </p:nvSpPr>
        <p:spPr>
          <a:xfrm>
            <a:off x="1634202" y="1054665"/>
            <a:ext cx="587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How would you rate current demand for new MSME loans compared to pre-crisis levels?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7216BEF-4CAA-6F0E-E3CA-386C43D5D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108453"/>
              </p:ext>
            </p:extLst>
          </p:nvPr>
        </p:nvGraphicFramePr>
        <p:xfrm>
          <a:off x="1293341" y="2057400"/>
          <a:ext cx="6333009" cy="412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287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40" y="164877"/>
            <a:ext cx="8543925" cy="1077020"/>
          </a:xfrm>
        </p:spPr>
        <p:txBody>
          <a:bodyPr/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Member Benefits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426" y="2205927"/>
            <a:ext cx="3278227" cy="411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ea typeface="Calibri Light" charset="0"/>
                <a:cs typeface="Calibri Light" charset="0"/>
              </a:rPr>
              <a:t>Communities of practice</a:t>
            </a: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ea typeface="Calibri Light" charset="0"/>
                <a:cs typeface="Calibri Light" charset="0"/>
              </a:rPr>
              <a:t>Immersion Programs</a:t>
            </a: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ea typeface="Calibri Light" charset="0"/>
                <a:cs typeface="Calibri Light" charset="0"/>
              </a:rPr>
              <a:t>Study Visits</a:t>
            </a: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ea typeface="Calibri Light" charset="0"/>
                <a:cs typeface="Calibri Light" charset="0"/>
              </a:rPr>
              <a:t>Online library/Publications</a:t>
            </a: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ea typeface="Calibri Light" charset="0"/>
                <a:cs typeface="Calibri Light" charset="0"/>
              </a:rPr>
              <a:t>LinkedIn discussions</a:t>
            </a: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ea typeface="Calibri Light" charset="0"/>
                <a:cs typeface="Calibri Light" charset="0"/>
              </a:rPr>
              <a:t>Monthly webinars</a:t>
            </a: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ea typeface="Calibri Light" charset="0"/>
                <a:cs typeface="Calibri Light" charset="0"/>
              </a:rPr>
              <a:t>Global/ regional &amp; partner events</a:t>
            </a: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ea typeface="Calibri Light" charset="0"/>
                <a:cs typeface="Calibri Light" charset="0"/>
              </a:rPr>
              <a:t>Fintech expo/demo</a:t>
            </a: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ea typeface="Calibri Light" charset="0"/>
                <a:cs typeface="Calibri Light" charset="0"/>
              </a:rPr>
              <a:t>Tips from experts</a:t>
            </a: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ea typeface="Calibri Light" charset="0"/>
                <a:cs typeface="Calibri Light" charset="0"/>
              </a:rPr>
              <a:t>SME data</a:t>
            </a: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endParaRPr lang="en-US" sz="1463" b="1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endParaRPr lang="en-US" sz="1463" b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8734" y="1578086"/>
            <a:ext cx="1866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244" dirty="0">
                <a:latin typeface="Rockwell" charset="0"/>
                <a:ea typeface="Rockwell" charset="0"/>
                <a:cs typeface="Rockwell" charset="0"/>
              </a:rPr>
              <a:t>LEARN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" y="1384867"/>
            <a:ext cx="1039191" cy="103919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421406" y="1576475"/>
            <a:ext cx="1866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244" dirty="0">
                <a:latin typeface="Rockwell" charset="0"/>
                <a:ea typeface="Rockwell" charset="0"/>
                <a:cs typeface="Rockwell" charset="0"/>
              </a:rPr>
              <a:t>LINK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67" y="1384867"/>
            <a:ext cx="821064" cy="8210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47" y="1440649"/>
            <a:ext cx="821064" cy="82106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970254" y="1552954"/>
            <a:ext cx="1866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244" dirty="0">
                <a:latin typeface="Rockwell" charset="0"/>
                <a:ea typeface="Rockwell" charset="0"/>
                <a:cs typeface="Rockwell" charset="0"/>
              </a:rPr>
              <a:t>LEAD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39268" y="2205930"/>
            <a:ext cx="2202725" cy="140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ea typeface="Calibri Light" charset="0"/>
                <a:cs typeface="Calibri Light" charset="0"/>
              </a:rPr>
              <a:t>Networking</a:t>
            </a: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ea typeface="Calibri Light" charset="0"/>
                <a:cs typeface="Calibri Light" charset="0"/>
              </a:rPr>
              <a:t>Contacts brokering</a:t>
            </a: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ea typeface="Calibri Light" charset="0"/>
                <a:cs typeface="Calibri Light" charset="0"/>
              </a:rPr>
              <a:t>B2B marketplace</a:t>
            </a: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endParaRPr lang="en-US" sz="1463" b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10718" y="2182409"/>
            <a:ext cx="2922559" cy="174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ea typeface="Calibri Light" charset="0"/>
                <a:cs typeface="Calibri Light" charset="0"/>
              </a:rPr>
              <a:t>Connecting industry with policy-makers</a:t>
            </a:r>
          </a:p>
          <a:p>
            <a:pPr marL="232166" indent="-232166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1463" b="1" dirty="0">
                <a:latin typeface="Calibri Light" charset="0"/>
                <a:cs typeface="Calibri Light" charset="0"/>
              </a:rPr>
              <a:t>Voice in key policy bodies -G20, AFI, APEC/ ABAC, Basel institutions, OECD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22623" y="4326034"/>
            <a:ext cx="441065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Being a member of the SME Finance Forum gives us insight into innovations around the world.</a:t>
            </a:r>
            <a:br>
              <a:rPr lang="en-US" sz="1600" dirty="0"/>
            </a:br>
            <a:r>
              <a:rPr lang="en-US" sz="1600" b="1" dirty="0">
                <a:solidFill>
                  <a:schemeClr val="accent1"/>
                </a:solidFill>
              </a:rPr>
              <a:t>Selim R. F. Hussain, CEO, BRAC Bank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29603" y="5062333"/>
            <a:ext cx="497775" cy="4141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89FA42-AA33-48FC-8D7F-9C5ECCDD5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717" y="4393130"/>
            <a:ext cx="790444" cy="7638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0718" y="5476450"/>
            <a:ext cx="1530671" cy="11449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6D58A-0B0E-4DC2-A30A-DEDC15CD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38026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91856"/>
            <a:ext cx="9144000" cy="36183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954177"/>
            <a:ext cx="5181600" cy="33306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600" dirty="0">
                <a:latin typeface="Rockwell" charset="0"/>
                <a:ea typeface="Rockwell" charset="0"/>
                <a:cs typeface="Rockwell" charset="0"/>
              </a:rPr>
              <a:t>Accelerating finance </a:t>
            </a:r>
          </a:p>
          <a:p>
            <a:pPr algn="ctr"/>
            <a:r>
              <a:rPr lang="en-US" sz="2600" dirty="0">
                <a:latin typeface="Rockwell" charset="0"/>
                <a:ea typeface="Rockwell" charset="0"/>
                <a:cs typeface="Rockwell" charset="0"/>
              </a:rPr>
              <a:t>for businesses</a:t>
            </a:r>
          </a:p>
          <a:p>
            <a:pPr algn="ctr"/>
            <a:endParaRPr lang="en-US" sz="2600" dirty="0">
              <a:latin typeface="Rockwell" charset="0"/>
              <a:ea typeface="Rockwell" charset="0"/>
              <a:cs typeface="Rockwell" charset="0"/>
            </a:endParaRPr>
          </a:p>
          <a:p>
            <a:pPr algn="ctr"/>
            <a:r>
              <a:rPr lang="en-US" sz="2275" dirty="0">
                <a:latin typeface="Rockwell" charset="0"/>
                <a:ea typeface="Rockwell" charset="0"/>
                <a:cs typeface="Rockwell" charset="0"/>
              </a:rPr>
              <a:t>Connect with us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www.smeﬁnanceforum.org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Twitter:  @</a:t>
            </a:r>
            <a:r>
              <a:rPr lang="en-US" sz="2000" dirty="0" err="1"/>
              <a:t>smefinanceforum</a:t>
            </a: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2000" dirty="0"/>
              <a:t>LinkedIn: SME Finance Forum</a:t>
            </a:r>
          </a:p>
          <a:p>
            <a:pPr algn="ctr">
              <a:lnSpc>
                <a:spcPct val="150000"/>
              </a:lnSpc>
            </a:pPr>
            <a:endParaRPr lang="en-US" sz="1463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37110-62AD-4DBF-8A9B-EF5B0B90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802" y="120295"/>
            <a:ext cx="2141251" cy="1601657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484C2C1D-CF90-47D8-A536-0D4A1AD4A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5943601"/>
            <a:ext cx="2895600" cy="5381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67CF0-A28C-45A8-B80D-21E15C8B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257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718" y="5476450"/>
            <a:ext cx="1530671" cy="11449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274D1-8F75-452A-AE4E-84CCC331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4CE70E-EDD7-4F47-92D3-2F43BAD9DFB8}"/>
              </a:ext>
            </a:extLst>
          </p:cNvPr>
          <p:cNvSpPr txBox="1"/>
          <p:nvPr/>
        </p:nvSpPr>
        <p:spPr>
          <a:xfrm>
            <a:off x="3266678" y="1036922"/>
            <a:ext cx="248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Respondents by Region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81979C-DB56-4835-878C-0D09BB3F8709}"/>
              </a:ext>
            </a:extLst>
          </p:cNvPr>
          <p:cNvSpPr txBox="1"/>
          <p:nvPr/>
        </p:nvSpPr>
        <p:spPr>
          <a:xfrm>
            <a:off x="5391389" y="4997104"/>
            <a:ext cx="3214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i="1" dirty="0">
                <a:solidFill>
                  <a:srgbClr val="385D8A"/>
                </a:solidFill>
              </a:rPr>
              <a:t>2022</a:t>
            </a:r>
            <a:r>
              <a:rPr lang="zh-CN" altLang="en-US" sz="1400" b="1" i="1" dirty="0">
                <a:solidFill>
                  <a:srgbClr val="385D8A"/>
                </a:solidFill>
              </a:rPr>
              <a:t> </a:t>
            </a:r>
            <a:r>
              <a:rPr lang="en-US" altLang="zh-CN" sz="1400" b="1" i="1" dirty="0">
                <a:solidFill>
                  <a:srgbClr val="385D8A"/>
                </a:solidFill>
              </a:rPr>
              <a:t>Q1</a:t>
            </a:r>
            <a:endParaRPr lang="en-US" sz="1400" b="1" i="1" dirty="0">
              <a:solidFill>
                <a:srgbClr val="385D8A"/>
              </a:solidFill>
            </a:endParaRPr>
          </a:p>
          <a:p>
            <a:pPr algn="ctr"/>
            <a:r>
              <a:rPr lang="en-US" sz="1400" b="1" i="1" dirty="0">
                <a:solidFill>
                  <a:schemeClr val="accent5"/>
                </a:solidFill>
              </a:rPr>
              <a:t>118 </a:t>
            </a:r>
            <a:r>
              <a:rPr lang="en-US" sz="1400" i="1" dirty="0">
                <a:solidFill>
                  <a:schemeClr val="accent5"/>
                </a:solidFill>
              </a:rPr>
              <a:t>respondents</a:t>
            </a:r>
          </a:p>
          <a:p>
            <a:pPr algn="ctr"/>
            <a:r>
              <a:rPr lang="en-US" sz="1400" i="1" dirty="0">
                <a:solidFill>
                  <a:schemeClr val="accent5"/>
                </a:solidFill>
              </a:rPr>
              <a:t>headquartered in </a:t>
            </a:r>
            <a:r>
              <a:rPr lang="en-US" sz="1400" b="1" i="1" dirty="0">
                <a:solidFill>
                  <a:schemeClr val="accent5"/>
                </a:solidFill>
              </a:rPr>
              <a:t>5</a:t>
            </a:r>
            <a:r>
              <a:rPr lang="en-US" altLang="zh-CN" sz="1400" b="1" i="1" dirty="0">
                <a:solidFill>
                  <a:schemeClr val="accent5"/>
                </a:solidFill>
              </a:rPr>
              <a:t>8</a:t>
            </a:r>
            <a:r>
              <a:rPr lang="en-US" sz="1400" i="1" dirty="0">
                <a:solidFill>
                  <a:schemeClr val="accent5"/>
                </a:solidFill>
              </a:rPr>
              <a:t> economies </a:t>
            </a:r>
          </a:p>
          <a:p>
            <a:pPr algn="ctr"/>
            <a:r>
              <a:rPr lang="en-US" sz="1400" i="1" dirty="0">
                <a:solidFill>
                  <a:schemeClr val="accent5"/>
                </a:solidFill>
              </a:rPr>
              <a:t>with operations in </a:t>
            </a:r>
            <a:r>
              <a:rPr lang="en-US" sz="1400" b="1" i="1" dirty="0">
                <a:solidFill>
                  <a:schemeClr val="accent5"/>
                </a:solidFill>
              </a:rPr>
              <a:t>1</a:t>
            </a:r>
            <a:r>
              <a:rPr lang="en-US" altLang="zh-CN" sz="1400" b="1" i="1" dirty="0">
                <a:solidFill>
                  <a:schemeClr val="accent5"/>
                </a:solidFill>
              </a:rPr>
              <a:t>81</a:t>
            </a:r>
            <a:r>
              <a:rPr lang="en-US" sz="1400" i="1" dirty="0">
                <a:solidFill>
                  <a:schemeClr val="accent5"/>
                </a:solidFill>
              </a:rPr>
              <a:t> economies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33CF2C05-F426-42D1-A45C-10B27E8CA97A}"/>
              </a:ext>
            </a:extLst>
          </p:cNvPr>
          <p:cNvSpPr txBox="1">
            <a:spLocks/>
          </p:cNvSpPr>
          <p:nvPr/>
        </p:nvSpPr>
        <p:spPr>
          <a:xfrm>
            <a:off x="52463" y="-55084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EB1C5"/>
                </a:solidFill>
              </a:rPr>
              <a:t>Member Pulse Survey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4A922BF-6C9E-D09A-3847-C4928FC80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690695"/>
              </p:ext>
            </p:extLst>
          </p:nvPr>
        </p:nvGraphicFramePr>
        <p:xfrm>
          <a:off x="806990" y="1512980"/>
          <a:ext cx="7406344" cy="346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F3A12C4-968A-C4B2-4EF0-EBAE0633FD7A}"/>
              </a:ext>
            </a:extLst>
          </p:cNvPr>
          <p:cNvSpPr txBox="1"/>
          <p:nvPr/>
        </p:nvSpPr>
        <p:spPr>
          <a:xfrm>
            <a:off x="646338" y="5017426"/>
            <a:ext cx="3214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i="1" dirty="0">
                <a:solidFill>
                  <a:srgbClr val="385D8A"/>
                </a:solidFill>
              </a:rPr>
              <a:t>2021</a:t>
            </a:r>
            <a:r>
              <a:rPr lang="zh-CN" altLang="en-US" sz="1400" b="1" i="1" dirty="0">
                <a:solidFill>
                  <a:srgbClr val="385D8A"/>
                </a:solidFill>
              </a:rPr>
              <a:t> </a:t>
            </a:r>
            <a:r>
              <a:rPr lang="en-US" altLang="zh-CN" sz="1400" b="1" i="1" dirty="0">
                <a:solidFill>
                  <a:srgbClr val="385D8A"/>
                </a:solidFill>
              </a:rPr>
              <a:t>Q2</a:t>
            </a:r>
            <a:endParaRPr lang="en-US" sz="1400" b="1" i="1" dirty="0">
              <a:solidFill>
                <a:srgbClr val="385D8A"/>
              </a:solidFill>
            </a:endParaRPr>
          </a:p>
          <a:p>
            <a:pPr algn="ctr"/>
            <a:r>
              <a:rPr lang="en-US" sz="1400" b="1" i="1" dirty="0">
                <a:solidFill>
                  <a:schemeClr val="accent5"/>
                </a:solidFill>
              </a:rPr>
              <a:t>1</a:t>
            </a:r>
            <a:r>
              <a:rPr lang="en-US" altLang="zh-CN" sz="1400" b="1" i="1" dirty="0">
                <a:solidFill>
                  <a:schemeClr val="accent5"/>
                </a:solidFill>
              </a:rPr>
              <a:t>04</a:t>
            </a:r>
            <a:r>
              <a:rPr lang="en-US" sz="1400" b="1" i="1" dirty="0">
                <a:solidFill>
                  <a:schemeClr val="accent5"/>
                </a:solidFill>
              </a:rPr>
              <a:t> </a:t>
            </a:r>
            <a:r>
              <a:rPr lang="en-US" sz="1400" i="1" dirty="0">
                <a:solidFill>
                  <a:schemeClr val="accent5"/>
                </a:solidFill>
              </a:rPr>
              <a:t>respondents</a:t>
            </a:r>
          </a:p>
          <a:p>
            <a:pPr algn="ctr"/>
            <a:r>
              <a:rPr lang="en-US" sz="1400" i="1" dirty="0">
                <a:solidFill>
                  <a:schemeClr val="accent5"/>
                </a:solidFill>
              </a:rPr>
              <a:t>headquartered in </a:t>
            </a:r>
            <a:r>
              <a:rPr lang="en-US" sz="1400" b="1" i="1" dirty="0">
                <a:solidFill>
                  <a:schemeClr val="accent5"/>
                </a:solidFill>
              </a:rPr>
              <a:t>5</a:t>
            </a:r>
            <a:r>
              <a:rPr lang="en-US" altLang="zh-CN" sz="1400" b="1" i="1" dirty="0">
                <a:solidFill>
                  <a:schemeClr val="accent5"/>
                </a:solidFill>
              </a:rPr>
              <a:t>1</a:t>
            </a:r>
            <a:r>
              <a:rPr lang="en-US" sz="1400" i="1" dirty="0">
                <a:solidFill>
                  <a:schemeClr val="accent5"/>
                </a:solidFill>
              </a:rPr>
              <a:t> economies </a:t>
            </a:r>
          </a:p>
          <a:p>
            <a:pPr algn="ctr"/>
            <a:r>
              <a:rPr lang="en-US" sz="1400" i="1" dirty="0">
                <a:solidFill>
                  <a:schemeClr val="accent5"/>
                </a:solidFill>
              </a:rPr>
              <a:t>with operations in </a:t>
            </a:r>
            <a:r>
              <a:rPr lang="en-US" sz="1400" b="1" i="1" dirty="0">
                <a:solidFill>
                  <a:schemeClr val="accent5"/>
                </a:solidFill>
              </a:rPr>
              <a:t>1</a:t>
            </a:r>
            <a:r>
              <a:rPr lang="en-US" altLang="zh-CN" sz="1400" b="1" i="1" dirty="0">
                <a:solidFill>
                  <a:schemeClr val="accent5"/>
                </a:solidFill>
              </a:rPr>
              <a:t>92</a:t>
            </a:r>
            <a:r>
              <a:rPr lang="en-US" sz="1400" i="1" dirty="0">
                <a:solidFill>
                  <a:schemeClr val="accent5"/>
                </a:solidFill>
              </a:rPr>
              <a:t> economies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0767E-FEAE-472D-B064-1BB17BF64C4B}"/>
              </a:ext>
            </a:extLst>
          </p:cNvPr>
          <p:cNvSpPr txBox="1"/>
          <p:nvPr/>
        </p:nvSpPr>
        <p:spPr>
          <a:xfrm>
            <a:off x="5615063" y="6021229"/>
            <a:ext cx="3352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*Data are </a:t>
            </a:r>
            <a:r>
              <a:rPr lang="en-US" sz="1100" b="1" i="1" dirty="0"/>
              <a:t>not</a:t>
            </a:r>
            <a:r>
              <a:rPr lang="en-US" sz="1100" i="1" dirty="0"/>
              <a:t> strictly comparable, unless specified, as they are based on data reported by varying sets of members</a:t>
            </a:r>
          </a:p>
        </p:txBody>
      </p:sp>
    </p:spTree>
    <p:extLst>
      <p:ext uri="{BB962C8B-B14F-4D97-AF65-F5344CB8AC3E}">
        <p14:creationId xmlns:p14="http://schemas.microsoft.com/office/powerpoint/2010/main" val="17641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718" y="5476450"/>
            <a:ext cx="1530671" cy="11449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274D1-8F75-452A-AE4E-84CCC331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4CE70E-EDD7-4F47-92D3-2F43BAD9DFB8}"/>
              </a:ext>
            </a:extLst>
          </p:cNvPr>
          <p:cNvSpPr txBox="1"/>
          <p:nvPr/>
        </p:nvSpPr>
        <p:spPr>
          <a:xfrm>
            <a:off x="2447802" y="1748196"/>
            <a:ext cx="412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Respondents by Type of Institution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33CF2C05-F426-42D1-A45C-10B27E8CA97A}"/>
              </a:ext>
            </a:extLst>
          </p:cNvPr>
          <p:cNvSpPr txBox="1">
            <a:spLocks/>
          </p:cNvSpPr>
          <p:nvPr/>
        </p:nvSpPr>
        <p:spPr>
          <a:xfrm>
            <a:off x="52463" y="-55084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EB1C5"/>
                </a:solidFill>
              </a:rPr>
              <a:t>Member Pulse Survey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022B4DD-63F0-B9B0-DFAA-09251A97A3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544610"/>
              </p:ext>
            </p:extLst>
          </p:nvPr>
        </p:nvGraphicFramePr>
        <p:xfrm>
          <a:off x="1391778" y="2182137"/>
          <a:ext cx="6679979" cy="323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4A9FD19-4D0B-4158-B84D-2ED9FB96A595}"/>
              </a:ext>
            </a:extLst>
          </p:cNvPr>
          <p:cNvSpPr txBox="1"/>
          <p:nvPr/>
        </p:nvSpPr>
        <p:spPr>
          <a:xfrm>
            <a:off x="5191364" y="5411114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5"/>
                </a:solidFill>
              </a:rPr>
              <a:t>2022 Q2 cycle had 83 respondents who are lenders and 35 respondents who are non-lender. </a:t>
            </a:r>
          </a:p>
        </p:txBody>
      </p:sp>
    </p:spTree>
    <p:extLst>
      <p:ext uri="{BB962C8B-B14F-4D97-AF65-F5344CB8AC3E}">
        <p14:creationId xmlns:p14="http://schemas.microsoft.com/office/powerpoint/2010/main" val="6730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06"/>
            <a:ext cx="1317723" cy="9856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DCF7D-A034-4E24-9E97-CFD3CB8B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372F5AE-3D74-4137-B276-E48A953B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3" y="0"/>
            <a:ext cx="8915400" cy="1143000"/>
          </a:xfrm>
        </p:spPr>
        <p:txBody>
          <a:bodyPr/>
          <a:lstStyle/>
          <a:p>
            <a:r>
              <a:rPr lang="en-US" dirty="0">
                <a:solidFill>
                  <a:srgbClr val="2EB1C5"/>
                </a:solidFill>
              </a:rPr>
              <a:t>Member Pulse Survey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50FA36-3F4B-4404-8208-03E0B35F3D5D}"/>
              </a:ext>
            </a:extLst>
          </p:cNvPr>
          <p:cNvSpPr/>
          <p:nvPr/>
        </p:nvSpPr>
        <p:spPr>
          <a:xfrm>
            <a:off x="1317723" y="1534555"/>
            <a:ext cx="628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0" dirty="0">
                <a:solidFill>
                  <a:schemeClr val="bg1">
                    <a:lumMod val="50000"/>
                  </a:schemeClr>
                </a:solidFill>
              </a:rPr>
              <a:t>Number of customers and sales that originated through digital channels in the past six months?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948869-0AC1-497F-ACC4-B9585BD85ACF}"/>
              </a:ext>
            </a:extLst>
          </p:cNvPr>
          <p:cNvSpPr/>
          <p:nvPr/>
        </p:nvSpPr>
        <p:spPr>
          <a:xfrm>
            <a:off x="3134713" y="867603"/>
            <a:ext cx="2750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0" dirty="0">
                <a:solidFill>
                  <a:srgbClr val="2EB1C5"/>
                </a:solidFill>
              </a:rPr>
              <a:t>Digital</a:t>
            </a:r>
            <a:r>
              <a:rPr lang="zh-CN" altLang="en-US" sz="1600" b="1" kern="0" dirty="0">
                <a:solidFill>
                  <a:srgbClr val="2EB1C5"/>
                </a:solidFill>
              </a:rPr>
              <a:t> </a:t>
            </a:r>
            <a:r>
              <a:rPr lang="en-US" altLang="zh-CN" sz="1600" b="1" kern="0" dirty="0">
                <a:solidFill>
                  <a:srgbClr val="2EB1C5"/>
                </a:solidFill>
              </a:rPr>
              <a:t>Transformation</a:t>
            </a:r>
            <a:endParaRPr lang="en-US" sz="1600" b="1" kern="0" dirty="0">
              <a:solidFill>
                <a:srgbClr val="2EB1C5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820ABC3-7326-014C-E89D-3B1251995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931643"/>
              </p:ext>
            </p:extLst>
          </p:nvPr>
        </p:nvGraphicFramePr>
        <p:xfrm>
          <a:off x="957943" y="2510884"/>
          <a:ext cx="7064828" cy="328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589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06"/>
            <a:ext cx="1317723" cy="9856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273934-01E4-4DA7-BE45-3FAB6CB6FD84}"/>
              </a:ext>
            </a:extLst>
          </p:cNvPr>
          <p:cNvSpPr/>
          <p:nvPr/>
        </p:nvSpPr>
        <p:spPr>
          <a:xfrm>
            <a:off x="832757" y="1128070"/>
            <a:ext cx="7478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0" dirty="0">
                <a:solidFill>
                  <a:schemeClr val="bg1">
                    <a:lumMod val="50000"/>
                  </a:schemeClr>
                </a:solidFill>
              </a:rPr>
              <a:t>What MSME client operations have been fully digitalized as a result of COVID-19?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DCF7D-A034-4E24-9E97-CFD3CB8B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372F5AE-3D74-4137-B276-E48A953B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6520"/>
            <a:ext cx="8915400" cy="1143000"/>
          </a:xfrm>
        </p:spPr>
        <p:txBody>
          <a:bodyPr/>
          <a:lstStyle/>
          <a:p>
            <a:r>
              <a:rPr lang="en-US" dirty="0">
                <a:solidFill>
                  <a:srgbClr val="2EB1C5"/>
                </a:solidFill>
              </a:rPr>
              <a:t>Member Pulse Survey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2899D5-2FA5-0423-07EA-B694B7FC3303}"/>
              </a:ext>
            </a:extLst>
          </p:cNvPr>
          <p:cNvSpPr/>
          <p:nvPr/>
        </p:nvSpPr>
        <p:spPr>
          <a:xfrm>
            <a:off x="527050" y="5742236"/>
            <a:ext cx="8089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 kern="0" dirty="0">
                <a:solidFill>
                  <a:schemeClr val="bg1">
                    <a:lumMod val="50000"/>
                  </a:schemeClr>
                </a:solidFill>
              </a:rPr>
              <a:t>Others include documents exchange and storage, field project partner coordination, loan guarantee issuance process , bill payments, training and capacity building session </a:t>
            </a:r>
            <a:r>
              <a:rPr lang="zh-CN" altLang="en-US" sz="1600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6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368DCD4-E79A-4DAF-ADE4-52775A865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046024"/>
              </p:ext>
            </p:extLst>
          </p:nvPr>
        </p:nvGraphicFramePr>
        <p:xfrm>
          <a:off x="762000" y="1631576"/>
          <a:ext cx="7368988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636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806"/>
            <a:ext cx="1317723" cy="9856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DCF7D-A034-4E24-9E97-CFD3CB8B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372F5AE-3D74-4137-B276-E48A953B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8" y="272839"/>
            <a:ext cx="8915400" cy="73291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EB1C5"/>
                </a:solidFill>
              </a:rPr>
              <a:t>Member Pulse Survey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FA08CF-B07B-ACE3-F48F-EF2028C72ACB}"/>
              </a:ext>
            </a:extLst>
          </p:cNvPr>
          <p:cNvSpPr/>
          <p:nvPr/>
        </p:nvSpPr>
        <p:spPr>
          <a:xfrm>
            <a:off x="1317723" y="1192783"/>
            <a:ext cx="6839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0" dirty="0">
                <a:solidFill>
                  <a:schemeClr val="bg1">
                    <a:lumMod val="50000"/>
                  </a:schemeClr>
                </a:solidFill>
              </a:rPr>
              <a:t>Has COVID-19 pushed you to adopt one of these technologies as part of the digitalization of your processes and services?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F8531F6-AB4E-F959-F363-299F25257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297203"/>
              </p:ext>
            </p:extLst>
          </p:nvPr>
        </p:nvGraphicFramePr>
        <p:xfrm>
          <a:off x="1090388" y="1939564"/>
          <a:ext cx="7150098" cy="424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612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806"/>
            <a:ext cx="1317723" cy="9856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DCF7D-A034-4E24-9E97-CFD3CB8B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372F5AE-3D74-4137-B276-E48A953B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31453"/>
            <a:ext cx="8915400" cy="73291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EB1C5"/>
                </a:solidFill>
              </a:rPr>
              <a:t>Member Pulse Survey (Q1 2022 )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9684A9-CEC1-E57B-CA54-D93E9C7926EE}"/>
              </a:ext>
            </a:extLst>
          </p:cNvPr>
          <p:cNvSpPr/>
          <p:nvPr/>
        </p:nvSpPr>
        <p:spPr>
          <a:xfrm>
            <a:off x="1730827" y="1247299"/>
            <a:ext cx="5682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kern="0" dirty="0">
                <a:solidFill>
                  <a:schemeClr val="bg1">
                    <a:lumMod val="50000"/>
                  </a:schemeClr>
                </a:solidFill>
              </a:rPr>
              <a:t>Have you partnered with a FinTech company to offer new digital financial product/services to your MSME client?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A74001-CD6E-ADB4-73F6-0F4FB2D98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394229"/>
              </p:ext>
            </p:extLst>
          </p:nvPr>
        </p:nvGraphicFramePr>
        <p:xfrm>
          <a:off x="1534886" y="2205543"/>
          <a:ext cx="6085114" cy="3777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562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006D4D-402E-4539-AE59-7E4C660C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65531"/>
            <a:ext cx="1530671" cy="11449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B59C20-A8A4-4768-A04C-9DE425D6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B7D8F03-5348-4044-AA1F-B54C19D15F60}"/>
              </a:ext>
            </a:extLst>
          </p:cNvPr>
          <p:cNvSpPr txBox="1">
            <a:spLocks/>
          </p:cNvSpPr>
          <p:nvPr/>
        </p:nvSpPr>
        <p:spPr>
          <a:xfrm>
            <a:off x="599303" y="116521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EB1C5"/>
                </a:solidFill>
              </a:rPr>
              <a:t>Member Pulse Survey (Q1 2022)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9868E8-2F62-46D0-9643-28025C38A44B}"/>
              </a:ext>
            </a:extLst>
          </p:cNvPr>
          <p:cNvSpPr txBox="1"/>
          <p:nvPr/>
        </p:nvSpPr>
        <p:spPr>
          <a:xfrm>
            <a:off x="776528" y="1314043"/>
            <a:ext cx="791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 the next 6 months, what do you expect to happen to your revenue?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81A75BE-8A7A-30C4-F318-B1E82FCBE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696987"/>
              </p:ext>
            </p:extLst>
          </p:nvPr>
        </p:nvGraphicFramePr>
        <p:xfrm>
          <a:off x="272144" y="2057400"/>
          <a:ext cx="8414656" cy="382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E22855-B204-C99D-CC0D-CEF251C1724C}"/>
              </a:ext>
            </a:extLst>
          </p:cNvPr>
          <p:cNvSpPr txBox="1"/>
          <p:nvPr/>
        </p:nvSpPr>
        <p:spPr>
          <a:xfrm>
            <a:off x="272145" y="6015697"/>
            <a:ext cx="8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</a:rPr>
              <a:t>This question was addressed to all members (lenders and non-lenders) in 2021, but in 2022 it was addressed only to non-lenders. Also, in 2021 the question asked about the next quarter, as opposed to the next six months in 2022. </a:t>
            </a:r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1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863B01DC6914AA1427FC5F435BF9E" ma:contentTypeVersion="12" ma:contentTypeDescription="Create a new document." ma:contentTypeScope="" ma:versionID="7ead8d1f3ffee1cd5d287b5836aff8c7">
  <xsd:schema xmlns:xsd="http://www.w3.org/2001/XMLSchema" xmlns:xs="http://www.w3.org/2001/XMLSchema" xmlns:p="http://schemas.microsoft.com/office/2006/metadata/properties" xmlns:ns3="288093eb-ec48-4751-872f-8e36fa2a031b" xmlns:ns4="662c24f1-74b8-489c-8ba5-e736c9bd3429" targetNamespace="http://schemas.microsoft.com/office/2006/metadata/properties" ma:root="true" ma:fieldsID="406bc704492b6ae3d90fa03c4767987c" ns3:_="" ns4:_="">
    <xsd:import namespace="288093eb-ec48-4751-872f-8e36fa2a031b"/>
    <xsd:import namespace="662c24f1-74b8-489c-8ba5-e736c9bd34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093eb-ec48-4751-872f-8e36fa2a0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c24f1-74b8-489c-8ba5-e736c9bd34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270F90-A806-4ECE-9A19-8BC5044A8D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9A42CF-8547-4592-9177-F26F86724FE4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288093eb-ec48-4751-872f-8e36fa2a031b"/>
    <ds:schemaRef ds:uri="http://schemas.openxmlformats.org/package/2006/metadata/core-properties"/>
    <ds:schemaRef ds:uri="662c24f1-74b8-489c-8ba5-e736c9bd3429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FF0887C-03AA-45B2-A67E-F4741B480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093eb-ec48-4751-872f-8e36fa2a031b"/>
    <ds:schemaRef ds:uri="662c24f1-74b8-489c-8ba5-e736c9bd3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865</Words>
  <Application>Microsoft Office PowerPoint</Application>
  <PresentationFormat>On-screen Show (4:3)</PresentationFormat>
  <Paragraphs>131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Cover Description</vt:lpstr>
      <vt:lpstr>Cover Title</vt:lpstr>
      <vt:lpstr>Footnotes</vt:lpstr>
      <vt:lpstr>Rockwell</vt:lpstr>
      <vt:lpstr>Sub-Heading Green</vt:lpstr>
      <vt:lpstr>Wingdings</vt:lpstr>
      <vt:lpstr>Office Theme</vt:lpstr>
      <vt:lpstr>PowerPoint Presentation</vt:lpstr>
      <vt:lpstr>Member Benefits</vt:lpstr>
      <vt:lpstr>PowerPoint Presentation</vt:lpstr>
      <vt:lpstr>PowerPoint Presentation</vt:lpstr>
      <vt:lpstr>Member Pulse Survey</vt:lpstr>
      <vt:lpstr>Member Pulse Survey</vt:lpstr>
      <vt:lpstr>Member Pulse Survey</vt:lpstr>
      <vt:lpstr>Member Pulse Survey (Q1 2022 )</vt:lpstr>
      <vt:lpstr>PowerPoint Presentation</vt:lpstr>
      <vt:lpstr>PowerPoint Presentation</vt:lpstr>
      <vt:lpstr>Member Pulse Survey (Q1 2022)</vt:lpstr>
      <vt:lpstr>Member Pulse Survey (Q1 2022)</vt:lpstr>
      <vt:lpstr>Member Pulse Survey (Q1 2022)</vt:lpstr>
      <vt:lpstr>Member Pulse Survey (Q1 2022)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2016-05-09T08:11:32Z</dcterms:created>
  <dcterms:modified xsi:type="dcterms:W3CDTF">2022-05-23T22:52:51Z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0x0101000FA863B01DC6914AA1427FC5F435BF9E</vt:lpwstr>
  </property>
</Properties>
</file>